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handoutMasterIdLst>
    <p:handoutMasterId r:id="rId12"/>
  </p:handoutMasterIdLst>
  <p:sldIdLst>
    <p:sldId id="1125" r:id="rId5"/>
    <p:sldId id="1123" r:id="rId6"/>
    <p:sldId id="1126" r:id="rId7"/>
    <p:sldId id="1092" r:id="rId8"/>
    <p:sldId id="554" r:id="rId9"/>
    <p:sldId id="1124" r:id="rId10"/>
  </p:sldIdLst>
  <p:sldSz cx="6858000" cy="9906000" type="A4"/>
  <p:notesSz cx="7010400" cy="9296400"/>
  <p:defaultTextStyle>
    <a:defPPr>
      <a:defRPr lang="en-US"/>
    </a:defPPr>
    <a:lvl1pPr algn="l" defTabSz="518419" rtl="0" fontAlgn="base">
      <a:spcBef>
        <a:spcPct val="0"/>
      </a:spcBef>
      <a:spcAft>
        <a:spcPct val="0"/>
      </a:spcAft>
      <a:defRPr kern="1200">
        <a:solidFill>
          <a:schemeClr val="tx1"/>
        </a:solidFill>
        <a:latin typeface="Arial" charset="0"/>
        <a:ea typeface="+mn-ea"/>
        <a:cs typeface="+mn-cs"/>
      </a:defRPr>
    </a:lvl1pPr>
    <a:lvl2pPr marL="518419" algn="l" defTabSz="518419" rtl="0" fontAlgn="base">
      <a:spcBef>
        <a:spcPct val="0"/>
      </a:spcBef>
      <a:spcAft>
        <a:spcPct val="0"/>
      </a:spcAft>
      <a:defRPr kern="1200">
        <a:solidFill>
          <a:schemeClr val="tx1"/>
        </a:solidFill>
        <a:latin typeface="Arial" charset="0"/>
        <a:ea typeface="+mn-ea"/>
        <a:cs typeface="+mn-cs"/>
      </a:defRPr>
    </a:lvl2pPr>
    <a:lvl3pPr marL="1036838" algn="l" defTabSz="518419" rtl="0" fontAlgn="base">
      <a:spcBef>
        <a:spcPct val="0"/>
      </a:spcBef>
      <a:spcAft>
        <a:spcPct val="0"/>
      </a:spcAft>
      <a:defRPr kern="1200">
        <a:solidFill>
          <a:schemeClr val="tx1"/>
        </a:solidFill>
        <a:latin typeface="Arial" charset="0"/>
        <a:ea typeface="+mn-ea"/>
        <a:cs typeface="+mn-cs"/>
      </a:defRPr>
    </a:lvl3pPr>
    <a:lvl4pPr marL="1555257" algn="l" defTabSz="518419" rtl="0" fontAlgn="base">
      <a:spcBef>
        <a:spcPct val="0"/>
      </a:spcBef>
      <a:spcAft>
        <a:spcPct val="0"/>
      </a:spcAft>
      <a:defRPr kern="1200">
        <a:solidFill>
          <a:schemeClr val="tx1"/>
        </a:solidFill>
        <a:latin typeface="Arial" charset="0"/>
        <a:ea typeface="+mn-ea"/>
        <a:cs typeface="+mn-cs"/>
      </a:defRPr>
    </a:lvl4pPr>
    <a:lvl5pPr marL="2073676" algn="l" defTabSz="518419" rtl="0" fontAlgn="base">
      <a:spcBef>
        <a:spcPct val="0"/>
      </a:spcBef>
      <a:spcAft>
        <a:spcPct val="0"/>
      </a:spcAft>
      <a:defRPr kern="1200">
        <a:solidFill>
          <a:schemeClr val="tx1"/>
        </a:solidFill>
        <a:latin typeface="Arial" charset="0"/>
        <a:ea typeface="+mn-ea"/>
        <a:cs typeface="+mn-cs"/>
      </a:defRPr>
    </a:lvl5pPr>
    <a:lvl6pPr marL="2592095" algn="l" defTabSz="1036838" rtl="0" eaLnBrk="1" latinLnBrk="0" hangingPunct="1">
      <a:defRPr kern="1200">
        <a:solidFill>
          <a:schemeClr val="tx1"/>
        </a:solidFill>
        <a:latin typeface="Arial" charset="0"/>
        <a:ea typeface="+mn-ea"/>
        <a:cs typeface="+mn-cs"/>
      </a:defRPr>
    </a:lvl6pPr>
    <a:lvl7pPr marL="3110514" algn="l" defTabSz="1036838" rtl="0" eaLnBrk="1" latinLnBrk="0" hangingPunct="1">
      <a:defRPr kern="1200">
        <a:solidFill>
          <a:schemeClr val="tx1"/>
        </a:solidFill>
        <a:latin typeface="Arial" charset="0"/>
        <a:ea typeface="+mn-ea"/>
        <a:cs typeface="+mn-cs"/>
      </a:defRPr>
    </a:lvl7pPr>
    <a:lvl8pPr marL="3628934" algn="l" defTabSz="1036838" rtl="0" eaLnBrk="1" latinLnBrk="0" hangingPunct="1">
      <a:defRPr kern="1200">
        <a:solidFill>
          <a:schemeClr val="tx1"/>
        </a:solidFill>
        <a:latin typeface="Arial" charset="0"/>
        <a:ea typeface="+mn-ea"/>
        <a:cs typeface="+mn-cs"/>
      </a:defRPr>
    </a:lvl8pPr>
    <a:lvl9pPr marL="4147353" algn="l" defTabSz="1036838"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6023" userDrawn="1">
          <p15:clr>
            <a:srgbClr val="A4A3A4"/>
          </p15:clr>
        </p15:guide>
        <p15:guide id="2" orient="horz" pos="3143" userDrawn="1">
          <p15:clr>
            <a:srgbClr val="A4A3A4"/>
          </p15:clr>
        </p15:guide>
        <p15:guide id="4" pos="3997" userDrawn="1">
          <p15:clr>
            <a:srgbClr val="A4A3A4"/>
          </p15:clr>
        </p15:guide>
        <p15:guide id="5" pos="2160">
          <p15:clr>
            <a:srgbClr val="A4A3A4"/>
          </p15:clr>
        </p15:guide>
        <p15:guide id="6" pos="323"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9981"/>
    <a:srgbClr val="D3D7CC"/>
    <a:srgbClr val="9B830D"/>
    <a:srgbClr val="E9E7DF"/>
    <a:srgbClr val="1F1F1F"/>
    <a:srgbClr val="304F51"/>
    <a:srgbClr val="9F5D32"/>
    <a:srgbClr val="DCDED4"/>
    <a:srgbClr val="E5E3DA"/>
    <a:srgbClr val="F2F1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94660"/>
  </p:normalViewPr>
  <p:slideViewPr>
    <p:cSldViewPr snapToGrid="0">
      <p:cViewPr varScale="1">
        <p:scale>
          <a:sx n="73" d="100"/>
          <a:sy n="73" d="100"/>
        </p:scale>
        <p:origin x="3360" y="120"/>
      </p:cViewPr>
      <p:guideLst>
        <p:guide orient="horz" pos="6023"/>
        <p:guide orient="horz" pos="3143"/>
        <p:guide pos="3997"/>
        <p:guide pos="2160"/>
        <p:guide pos="323"/>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4820"/>
          </a:xfrm>
          <a:prstGeom prst="rect">
            <a:avLst/>
          </a:prstGeom>
        </p:spPr>
        <p:txBody>
          <a:bodyPr vert="horz" lIns="90587" tIns="45292" rIns="90587" bIns="45292" rtlCol="0"/>
          <a:lstStyle>
            <a:lvl1pPr algn="l" fontAlgn="auto">
              <a:spcBef>
                <a:spcPts val="0"/>
              </a:spcBef>
              <a:spcAft>
                <a:spcPts val="0"/>
              </a:spcAft>
              <a:defRPr sz="1200">
                <a:latin typeface="+mn-lt"/>
              </a:defRPr>
            </a:lvl1pPr>
          </a:lstStyle>
          <a:p>
            <a:pPr>
              <a:defRPr/>
            </a:pPr>
            <a:endParaRPr lang="en-US"/>
          </a:p>
        </p:txBody>
      </p:sp>
      <p:sp>
        <p:nvSpPr>
          <p:cNvPr id="4" name="Footer Placeholder 3"/>
          <p:cNvSpPr>
            <a:spLocks noGrp="1"/>
          </p:cNvSpPr>
          <p:nvPr>
            <p:ph type="ftr" sz="quarter" idx="2"/>
          </p:nvPr>
        </p:nvSpPr>
        <p:spPr>
          <a:xfrm>
            <a:off x="2" y="8829967"/>
            <a:ext cx="3037840" cy="464820"/>
          </a:xfrm>
          <a:prstGeom prst="rect">
            <a:avLst/>
          </a:prstGeom>
        </p:spPr>
        <p:txBody>
          <a:bodyPr vert="horz" lIns="90587" tIns="45292" rIns="90587" bIns="45292"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0587" tIns="45292" rIns="90587" bIns="45292" rtlCol="0" anchor="b"/>
          <a:lstStyle>
            <a:lvl1pPr algn="r" fontAlgn="auto">
              <a:spcBef>
                <a:spcPts val="0"/>
              </a:spcBef>
              <a:spcAft>
                <a:spcPts val="0"/>
              </a:spcAft>
              <a:defRPr sz="1200">
                <a:latin typeface="+mn-lt"/>
              </a:defRPr>
            </a:lvl1pPr>
          </a:lstStyle>
          <a:p>
            <a:pPr>
              <a:defRPr/>
            </a:pPr>
            <a:fld id="{7BAD0F77-3FB0-4B61-84BD-66C3797DBBE0}" type="slidenum">
              <a:rPr lang="en-US"/>
              <a:pPr>
                <a:defRPr/>
              </a:pPr>
              <a:t>‹#›</a:t>
            </a:fld>
            <a:endParaRPr lang="en-US"/>
          </a:p>
        </p:txBody>
      </p:sp>
    </p:spTree>
    <p:extLst>
      <p:ext uri="{BB962C8B-B14F-4D97-AF65-F5344CB8AC3E}">
        <p14:creationId xmlns:p14="http://schemas.microsoft.com/office/powerpoint/2010/main" val="137983995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4820"/>
          </a:xfrm>
          <a:prstGeom prst="rect">
            <a:avLst/>
          </a:prstGeom>
        </p:spPr>
        <p:txBody>
          <a:bodyPr vert="horz" lIns="90587" tIns="45292" rIns="90587" bIns="45292"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0587" tIns="45292" rIns="90587" bIns="45292" rtlCol="0"/>
          <a:lstStyle>
            <a:lvl1pPr algn="r" fontAlgn="auto">
              <a:spcBef>
                <a:spcPts val="0"/>
              </a:spcBef>
              <a:spcAft>
                <a:spcPts val="0"/>
              </a:spcAft>
              <a:defRPr sz="1200">
                <a:latin typeface="+mn-lt"/>
              </a:defRPr>
            </a:lvl1pPr>
          </a:lstStyle>
          <a:p>
            <a:pPr>
              <a:defRPr/>
            </a:pPr>
            <a:fld id="{CDAAFC54-5788-47B9-8E31-AF1D07F34DE0}" type="datetimeFigureOut">
              <a:rPr lang="en-US"/>
              <a:pPr>
                <a:defRPr/>
              </a:pPr>
              <a:t>05/10/2026</a:t>
            </a:fld>
            <a:endParaRPr lang="en-US"/>
          </a:p>
        </p:txBody>
      </p:sp>
      <p:sp>
        <p:nvSpPr>
          <p:cNvPr id="4" name="Slide Image Placeholder 3"/>
          <p:cNvSpPr>
            <a:spLocks noGrp="1" noRot="1" noChangeAspect="1"/>
          </p:cNvSpPr>
          <p:nvPr>
            <p:ph type="sldImg" idx="2"/>
          </p:nvPr>
        </p:nvSpPr>
        <p:spPr>
          <a:xfrm>
            <a:off x="2298700" y="696913"/>
            <a:ext cx="2413000" cy="3486150"/>
          </a:xfrm>
          <a:prstGeom prst="rect">
            <a:avLst/>
          </a:prstGeom>
          <a:noFill/>
          <a:ln w="12700">
            <a:solidFill>
              <a:prstClr val="black"/>
            </a:solidFill>
          </a:ln>
        </p:spPr>
        <p:txBody>
          <a:bodyPr vert="horz" lIns="90587" tIns="45292" rIns="90587" bIns="45292" rtlCol="0" anchor="ctr"/>
          <a:lstStyle/>
          <a:p>
            <a:pPr lvl="0"/>
            <a:endParaRPr lang="en-US" noProof="0"/>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0587" tIns="45292" rIns="90587" bIns="45292" rtlCol="0"/>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endParaRPr lang="en-US" noProof="0"/>
          </a:p>
        </p:txBody>
      </p:sp>
      <p:sp>
        <p:nvSpPr>
          <p:cNvPr id="6" name="Footer Placeholder 5"/>
          <p:cNvSpPr>
            <a:spLocks noGrp="1"/>
          </p:cNvSpPr>
          <p:nvPr>
            <p:ph type="ftr" sz="quarter" idx="4"/>
          </p:nvPr>
        </p:nvSpPr>
        <p:spPr>
          <a:xfrm>
            <a:off x="2" y="8829967"/>
            <a:ext cx="3037840" cy="464820"/>
          </a:xfrm>
          <a:prstGeom prst="rect">
            <a:avLst/>
          </a:prstGeom>
        </p:spPr>
        <p:txBody>
          <a:bodyPr vert="horz" lIns="90587" tIns="45292" rIns="90587" bIns="45292"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0587" tIns="45292" rIns="90587" bIns="45292" rtlCol="0" anchor="b"/>
          <a:lstStyle>
            <a:lvl1pPr algn="r" fontAlgn="auto">
              <a:spcBef>
                <a:spcPts val="0"/>
              </a:spcBef>
              <a:spcAft>
                <a:spcPts val="0"/>
              </a:spcAft>
              <a:defRPr sz="1200">
                <a:latin typeface="+mn-lt"/>
              </a:defRPr>
            </a:lvl1pPr>
          </a:lstStyle>
          <a:p>
            <a:pPr>
              <a:defRPr/>
            </a:pPr>
            <a:fld id="{CA239856-0F52-43DE-B2EA-C3CD302AE55A}" type="slidenum">
              <a:rPr lang="en-US"/>
              <a:pPr>
                <a:defRPr/>
              </a:pPr>
              <a:t>‹#›</a:t>
            </a:fld>
            <a:endParaRPr lang="en-US"/>
          </a:p>
        </p:txBody>
      </p:sp>
    </p:spTree>
    <p:extLst>
      <p:ext uri="{BB962C8B-B14F-4D97-AF65-F5344CB8AC3E}">
        <p14:creationId xmlns:p14="http://schemas.microsoft.com/office/powerpoint/2010/main" val="3765404386"/>
      </p:ext>
    </p:extLst>
  </p:cSld>
  <p:clrMap bg1="lt1" tx1="dk1" bg2="lt2" tx2="dk2" accent1="accent1" accent2="accent2" accent3="accent3" accent4="accent4" accent5="accent5" accent6="accent6" hlink="hlink" folHlink="folHlink"/>
  <p:hf sldNum="0" hdr="0" ftr="0" dt="0"/>
  <p:notesStyle>
    <a:lvl1pPr algn="l" defTabSz="518419" rtl="0" eaLnBrk="0" fontAlgn="base" hangingPunct="0">
      <a:spcBef>
        <a:spcPct val="30000"/>
      </a:spcBef>
      <a:spcAft>
        <a:spcPct val="0"/>
      </a:spcAft>
      <a:defRPr sz="1400" kern="1200">
        <a:solidFill>
          <a:schemeClr val="tx1"/>
        </a:solidFill>
        <a:latin typeface="+mn-lt"/>
        <a:ea typeface="+mn-ea"/>
        <a:cs typeface="+mn-cs"/>
      </a:defRPr>
    </a:lvl1pPr>
    <a:lvl2pPr marL="518419" algn="l" defTabSz="518419" rtl="0" eaLnBrk="0" fontAlgn="base" hangingPunct="0">
      <a:spcBef>
        <a:spcPct val="30000"/>
      </a:spcBef>
      <a:spcAft>
        <a:spcPct val="0"/>
      </a:spcAft>
      <a:defRPr sz="1400" kern="1200">
        <a:solidFill>
          <a:schemeClr val="tx1"/>
        </a:solidFill>
        <a:latin typeface="+mn-lt"/>
        <a:ea typeface="+mn-ea"/>
        <a:cs typeface="+mn-cs"/>
      </a:defRPr>
    </a:lvl2pPr>
    <a:lvl3pPr marL="1036838" algn="l" defTabSz="518419" rtl="0" eaLnBrk="0" fontAlgn="base" hangingPunct="0">
      <a:spcBef>
        <a:spcPct val="30000"/>
      </a:spcBef>
      <a:spcAft>
        <a:spcPct val="0"/>
      </a:spcAft>
      <a:defRPr sz="1400" kern="1200">
        <a:solidFill>
          <a:schemeClr val="tx1"/>
        </a:solidFill>
        <a:latin typeface="+mn-lt"/>
        <a:ea typeface="+mn-ea"/>
        <a:cs typeface="+mn-cs"/>
      </a:defRPr>
    </a:lvl3pPr>
    <a:lvl4pPr marL="1555257" algn="l" defTabSz="518419" rtl="0" eaLnBrk="0" fontAlgn="base" hangingPunct="0">
      <a:spcBef>
        <a:spcPct val="30000"/>
      </a:spcBef>
      <a:spcAft>
        <a:spcPct val="0"/>
      </a:spcAft>
      <a:defRPr sz="1400" kern="1200">
        <a:solidFill>
          <a:schemeClr val="tx1"/>
        </a:solidFill>
        <a:latin typeface="+mn-lt"/>
        <a:ea typeface="+mn-ea"/>
        <a:cs typeface="+mn-cs"/>
      </a:defRPr>
    </a:lvl4pPr>
    <a:lvl5pPr marL="2073676" algn="l" defTabSz="518419" rtl="0" eaLnBrk="0" fontAlgn="base" hangingPunct="0">
      <a:spcBef>
        <a:spcPct val="30000"/>
      </a:spcBef>
      <a:spcAft>
        <a:spcPct val="0"/>
      </a:spcAft>
      <a:defRPr sz="1400" kern="1200">
        <a:solidFill>
          <a:schemeClr val="tx1"/>
        </a:solidFill>
        <a:latin typeface="+mn-lt"/>
        <a:ea typeface="+mn-ea"/>
        <a:cs typeface="+mn-cs"/>
      </a:defRPr>
    </a:lvl5pPr>
    <a:lvl6pPr marL="2592095" algn="l" defTabSz="518419" rtl="0" eaLnBrk="1" latinLnBrk="0" hangingPunct="1">
      <a:defRPr sz="1400" kern="1200">
        <a:solidFill>
          <a:schemeClr val="tx1"/>
        </a:solidFill>
        <a:latin typeface="+mn-lt"/>
        <a:ea typeface="+mn-ea"/>
        <a:cs typeface="+mn-cs"/>
      </a:defRPr>
    </a:lvl6pPr>
    <a:lvl7pPr marL="3110514" algn="l" defTabSz="518419" rtl="0" eaLnBrk="1" latinLnBrk="0" hangingPunct="1">
      <a:defRPr sz="1400" kern="1200">
        <a:solidFill>
          <a:schemeClr val="tx1"/>
        </a:solidFill>
        <a:latin typeface="+mn-lt"/>
        <a:ea typeface="+mn-ea"/>
        <a:cs typeface="+mn-cs"/>
      </a:defRPr>
    </a:lvl7pPr>
    <a:lvl8pPr marL="3628934" algn="l" defTabSz="518419" rtl="0" eaLnBrk="1" latinLnBrk="0" hangingPunct="1">
      <a:defRPr sz="1400" kern="1200">
        <a:solidFill>
          <a:schemeClr val="tx1"/>
        </a:solidFill>
        <a:latin typeface="+mn-lt"/>
        <a:ea typeface="+mn-ea"/>
        <a:cs typeface="+mn-cs"/>
      </a:defRPr>
    </a:lvl8pPr>
    <a:lvl9pPr marL="4147353" algn="l" defTabSz="518419" rtl="0" eaLnBrk="1" latinLnBrk="0" hangingPunct="1">
      <a:defRPr sz="1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ft 2 column text">
    <p:bg>
      <p:bgPr>
        <a:solidFill>
          <a:srgbClr val="E9E7D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342794-CFE4-9D95-DDFF-BAEFB6D6506B}"/>
              </a:ext>
            </a:extLst>
          </p:cNvPr>
          <p:cNvSpPr txBox="1"/>
          <p:nvPr userDrawn="1"/>
        </p:nvSpPr>
        <p:spPr>
          <a:xfrm>
            <a:off x="529225" y="1581508"/>
            <a:ext cx="5799549" cy="7553195"/>
          </a:xfrm>
          <a:prstGeom prst="rect">
            <a:avLst/>
          </a:prstGeom>
          <a:noFill/>
        </p:spPr>
        <p:txBody>
          <a:bodyPr wrap="square" numCol="2" spcCol="180000" rtlCol="0">
            <a:noAutofit/>
          </a:bodyPr>
          <a:lstStyle/>
          <a:p>
            <a:endParaRPr lang="el-GR" sz="900">
              <a:latin typeface="Piraeus Open Sans" pitchFamily="50" charset="0"/>
            </a:endParaRPr>
          </a:p>
        </p:txBody>
      </p:sp>
      <p:sp>
        <p:nvSpPr>
          <p:cNvPr id="6" name="Text Placeholder 9">
            <a:extLst>
              <a:ext uri="{FF2B5EF4-FFF2-40B4-BE49-F238E27FC236}">
                <a16:creationId xmlns:a16="http://schemas.microsoft.com/office/drawing/2014/main" id="{79491CAE-8F24-74F2-7401-F2A8F2F1C560}"/>
              </a:ext>
            </a:extLst>
          </p:cNvPr>
          <p:cNvSpPr>
            <a:spLocks noGrp="1"/>
          </p:cNvSpPr>
          <p:nvPr>
            <p:ph type="body" sz="quarter" idx="18" hasCustomPrompt="1"/>
          </p:nvPr>
        </p:nvSpPr>
        <p:spPr>
          <a:xfrm>
            <a:off x="586902" y="917356"/>
            <a:ext cx="5741871" cy="461665"/>
          </a:xfrm>
          <a:prstGeom prst="rect">
            <a:avLst/>
          </a:prstGeom>
        </p:spPr>
        <p:txBody>
          <a:bodyPr anchor="ctr"/>
          <a:lstStyle>
            <a:lvl1pPr marL="0" indent="0" algn="ctr" defTabSz="457200" rtl="0" eaLnBrk="1" latinLnBrk="0" hangingPunct="1">
              <a:buNone/>
              <a:defRPr lang="en-US" sz="1600" b="0" kern="1200" cap="none"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pic>
        <p:nvPicPr>
          <p:cNvPr id="13" name="Picture 12" descr="A black and green logo&#10;&#10;AI-generated content may be incorrect.">
            <a:extLst>
              <a:ext uri="{FF2B5EF4-FFF2-40B4-BE49-F238E27FC236}">
                <a16:creationId xmlns:a16="http://schemas.microsoft.com/office/drawing/2014/main" id="{676E53F2-ABFE-E721-4D9A-49514E90A2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100" y="197292"/>
            <a:ext cx="505975" cy="391291"/>
          </a:xfrm>
          <a:prstGeom prst="rect">
            <a:avLst/>
          </a:prstGeom>
        </p:spPr>
      </p:pic>
      <p:sp>
        <p:nvSpPr>
          <p:cNvPr id="9" name="Rectangle 2">
            <a:extLst>
              <a:ext uri="{FF2B5EF4-FFF2-40B4-BE49-F238E27FC236}">
                <a16:creationId xmlns:a16="http://schemas.microsoft.com/office/drawing/2014/main" id="{650FFEAF-D1B8-BB40-B4AE-58F655D9E59C}"/>
              </a:ext>
            </a:extLst>
          </p:cNvPr>
          <p:cNvSpPr>
            <a:spLocks noChangeArrowheads="1"/>
          </p:cNvSpPr>
          <p:nvPr userDrawn="1"/>
        </p:nvSpPr>
        <p:spPr bwMode="auto">
          <a:xfrm flipH="1">
            <a:off x="4048125" y="9514876"/>
            <a:ext cx="2375898" cy="300205"/>
          </a:xfrm>
          <a:prstGeom prst="rect">
            <a:avLst/>
          </a:prstGeom>
          <a:noFill/>
          <a:ln>
            <a:noFill/>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kumimoji="0" lang="el-GR" altLang="en-US" sz="800" b="0" i="0" u="none" strike="noStrike" cap="none" normalizeH="0" baseline="0" dirty="0">
                <a:ln>
                  <a:noFill/>
                </a:ln>
                <a:solidFill>
                  <a:srgbClr val="1F1F1F"/>
                </a:solidFill>
                <a:effectLst/>
                <a:latin typeface="Piraeus Open Sans" pitchFamily="2" charset="0"/>
              </a:rPr>
              <a:t>Οικονομική Ανάλυση &amp; Επενδυτική Στρατηγική</a:t>
            </a:r>
            <a:r>
              <a:rPr kumimoji="0" lang="en-US" altLang="en-US" sz="800" b="0" i="0" u="none" strike="noStrike" cap="none" normalizeH="0" baseline="0" dirty="0">
                <a:ln>
                  <a:noFill/>
                </a:ln>
                <a:solidFill>
                  <a:srgbClr val="1F1F1F"/>
                </a:solidFill>
                <a:effectLst/>
                <a:latin typeface="Piraeus Open Sans" pitchFamily="2" charset="0"/>
              </a:rPr>
              <a:t>  </a:t>
            </a:r>
            <a:r>
              <a:rPr kumimoji="0" lang="el-GR" altLang="en-US" sz="800" b="0" i="0" u="none" strike="noStrike" cap="none" normalizeH="0" baseline="0" dirty="0">
                <a:ln>
                  <a:noFill/>
                </a:ln>
                <a:solidFill>
                  <a:srgbClr val="1F1F1F"/>
                </a:solidFill>
                <a:effectLst/>
                <a:latin typeface="Piraeus Open Sans" pitchFamily="2" charset="0"/>
              </a:rPr>
              <a:t> </a:t>
            </a:r>
            <a:endParaRPr kumimoji="0" lang="en-US" altLang="en-US" sz="800" b="0" i="0" u="none" strike="noStrike" cap="none" normalizeH="0" baseline="0" dirty="0">
              <a:ln>
                <a:noFill/>
              </a:ln>
              <a:solidFill>
                <a:srgbClr val="1F1F1F"/>
              </a:solidFill>
              <a:effectLst/>
              <a:latin typeface="Piraeus Open Serif" pitchFamily="50" charset="0"/>
            </a:endParaRPr>
          </a:p>
        </p:txBody>
      </p:sp>
      <p:sp>
        <p:nvSpPr>
          <p:cNvPr id="7" name="Text Box 3">
            <a:extLst>
              <a:ext uri="{FF2B5EF4-FFF2-40B4-BE49-F238E27FC236}">
                <a16:creationId xmlns:a16="http://schemas.microsoft.com/office/drawing/2014/main" id="{1DC91EAD-E3D6-F4C5-A6F9-1276DC84490E}"/>
              </a:ext>
            </a:extLst>
          </p:cNvPr>
          <p:cNvSpPr txBox="1">
            <a:spLocks noChangeArrowheads="1"/>
          </p:cNvSpPr>
          <p:nvPr userDrawn="1"/>
        </p:nvSpPr>
        <p:spPr bwMode="auto">
          <a:xfrm flipH="1">
            <a:off x="6328772" y="9514876"/>
            <a:ext cx="529227" cy="301916"/>
          </a:xfrm>
          <a:prstGeom prst="rect">
            <a:avLst/>
          </a:prstGeom>
          <a:solidFill>
            <a:srgbClr val="E9E7DF"/>
          </a:solidFill>
          <a:ln>
            <a:noFill/>
          </a:ln>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fld id="{3F3A65DC-0CA2-41C7-83BD-9370F83D53DC}" type="slidenum">
              <a:rPr kumimoji="0" lang="en-US" altLang="en-US" sz="800" b="0" i="0" u="none" strike="noStrike" cap="none" normalizeH="0" baseline="0" smtClean="0">
                <a:ln>
                  <a:noFill/>
                </a:ln>
                <a:solidFill>
                  <a:srgbClr val="1F1F1F"/>
                </a:solidFill>
                <a:effectLst/>
                <a:latin typeface="Piraeus Open Sans" pitchFamily="50" charset="0"/>
              </a:rPr>
              <a:pPr marL="0" marR="0" lvl="0" indent="0" algn="ctr" defTabSz="914400" rtl="0" eaLnBrk="0" fontAlgn="base" latinLnBrk="0" hangingPunct="0">
                <a:lnSpc>
                  <a:spcPct val="100000"/>
                </a:lnSpc>
                <a:spcBef>
                  <a:spcPct val="0"/>
                </a:spcBef>
                <a:spcAft>
                  <a:spcPct val="0"/>
                </a:spcAft>
                <a:buClrTx/>
                <a:buSzTx/>
                <a:buFontTx/>
                <a:buNone/>
                <a:tabLst/>
              </a:pPr>
              <a:t>‹#›</a:t>
            </a:fld>
            <a:endParaRPr kumimoji="0" lang="en-US" altLang="en-US" sz="1800" b="0" i="0" u="none" strike="noStrike" cap="none" normalizeH="0" baseline="0" dirty="0">
              <a:ln>
                <a:noFill/>
              </a:ln>
              <a:solidFill>
                <a:srgbClr val="1F1F1F"/>
              </a:solidFill>
              <a:effectLst/>
              <a:latin typeface="Piraeus Open Sans" pitchFamily="50" charset="0"/>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3120" userDrawn="1">
          <p15:clr>
            <a:srgbClr val="FBAE40"/>
          </p15:clr>
        </p15:guide>
        <p15:guide id="2" pos="399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Right 2 columns">
    <p:bg>
      <p:bgPr>
        <a:solidFill>
          <a:srgbClr val="E9E7DF"/>
        </a:solid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E06E3327-2D28-E807-9A69-F73706053A53}"/>
              </a:ext>
            </a:extLst>
          </p:cNvPr>
          <p:cNvSpPr>
            <a:spLocks noGrp="1"/>
          </p:cNvSpPr>
          <p:nvPr>
            <p:ph type="body" sz="quarter" idx="18" hasCustomPrompt="1"/>
          </p:nvPr>
        </p:nvSpPr>
        <p:spPr>
          <a:xfrm>
            <a:off x="586902" y="917356"/>
            <a:ext cx="5741871" cy="461665"/>
          </a:xfrm>
          <a:prstGeom prst="rect">
            <a:avLst/>
          </a:prstGeom>
        </p:spPr>
        <p:txBody>
          <a:bodyPr anchor="ctr"/>
          <a:lstStyle>
            <a:lvl1pPr marL="0" indent="0" algn="ctr" defTabSz="457200" rtl="0" eaLnBrk="1" latinLnBrk="0" hangingPunct="1">
              <a:buNone/>
              <a:defRPr lang="en-US" sz="1600" b="0" kern="1200" cap="none"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pic>
        <p:nvPicPr>
          <p:cNvPr id="10" name="Picture 9" descr="A black and green logo&#10;&#10;AI-generated content may be incorrect.">
            <a:extLst>
              <a:ext uri="{FF2B5EF4-FFF2-40B4-BE49-F238E27FC236}">
                <a16:creationId xmlns:a16="http://schemas.microsoft.com/office/drawing/2014/main" id="{2FD59BCE-03AD-2307-C8CE-FF59D3C94B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100" y="197292"/>
            <a:ext cx="505975" cy="391291"/>
          </a:xfrm>
          <a:prstGeom prst="rect">
            <a:avLst/>
          </a:prstGeom>
        </p:spPr>
      </p:pic>
      <p:sp>
        <p:nvSpPr>
          <p:cNvPr id="5" name="Text Box 3">
            <a:extLst>
              <a:ext uri="{FF2B5EF4-FFF2-40B4-BE49-F238E27FC236}">
                <a16:creationId xmlns:a16="http://schemas.microsoft.com/office/drawing/2014/main" id="{64A89D6E-7141-FAB4-2A45-98474674BE56}"/>
              </a:ext>
            </a:extLst>
          </p:cNvPr>
          <p:cNvSpPr txBox="1">
            <a:spLocks noChangeArrowheads="1"/>
          </p:cNvSpPr>
          <p:nvPr userDrawn="1"/>
        </p:nvSpPr>
        <p:spPr bwMode="auto">
          <a:xfrm flipH="1">
            <a:off x="6328772" y="9514876"/>
            <a:ext cx="529227" cy="301916"/>
          </a:xfrm>
          <a:prstGeom prst="rect">
            <a:avLst/>
          </a:prstGeom>
          <a:noFill/>
          <a:ln>
            <a:noFill/>
          </a:ln>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fld id="{3F3A65DC-0CA2-41C7-83BD-9370F83D53DC}" type="slidenum">
              <a:rPr kumimoji="0" lang="en-US" altLang="en-US" sz="800" b="0" i="0" u="none" strike="noStrike" cap="none" normalizeH="0" baseline="0" smtClean="0">
                <a:ln>
                  <a:noFill/>
                </a:ln>
                <a:solidFill>
                  <a:srgbClr val="1F1F1F"/>
                </a:solidFill>
                <a:effectLst/>
                <a:latin typeface="Piraeus Open Sans" pitchFamily="50" charset="0"/>
              </a:rPr>
              <a:pPr marL="0" marR="0" lvl="0" indent="0" algn="ctr" defTabSz="914400" rtl="0" eaLnBrk="0" fontAlgn="base" latinLnBrk="0" hangingPunct="0">
                <a:lnSpc>
                  <a:spcPct val="100000"/>
                </a:lnSpc>
                <a:spcBef>
                  <a:spcPct val="0"/>
                </a:spcBef>
                <a:spcAft>
                  <a:spcPct val="0"/>
                </a:spcAft>
                <a:buClrTx/>
                <a:buSzTx/>
                <a:buFontTx/>
                <a:buNone/>
                <a:tabLst/>
              </a:pPr>
              <a:t>‹#›</a:t>
            </a:fld>
            <a:endParaRPr kumimoji="0" lang="en-US" altLang="en-US" sz="1800" b="0" i="0" u="none" strike="noStrike" cap="none" normalizeH="0" baseline="0">
              <a:ln>
                <a:noFill/>
              </a:ln>
              <a:solidFill>
                <a:srgbClr val="1F1F1F"/>
              </a:solidFill>
              <a:effectLst/>
              <a:latin typeface="Piraeus Open Sans" pitchFamily="50" charset="0"/>
            </a:endParaRPr>
          </a:p>
        </p:txBody>
      </p:sp>
      <p:sp>
        <p:nvSpPr>
          <p:cNvPr id="6" name="Rectangle 2">
            <a:extLst>
              <a:ext uri="{FF2B5EF4-FFF2-40B4-BE49-F238E27FC236}">
                <a16:creationId xmlns:a16="http://schemas.microsoft.com/office/drawing/2014/main" id="{4782A781-920F-B6BF-0831-F7654170CD9C}"/>
              </a:ext>
            </a:extLst>
          </p:cNvPr>
          <p:cNvSpPr>
            <a:spLocks noChangeArrowheads="1"/>
          </p:cNvSpPr>
          <p:nvPr userDrawn="1"/>
        </p:nvSpPr>
        <p:spPr bwMode="auto">
          <a:xfrm flipH="1">
            <a:off x="4048125" y="9514876"/>
            <a:ext cx="2375898" cy="300205"/>
          </a:xfrm>
          <a:prstGeom prst="rect">
            <a:avLst/>
          </a:prstGeom>
          <a:noFill/>
          <a:ln>
            <a:noFill/>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kumimoji="0" lang="el-GR" altLang="en-US" sz="800" b="0" i="0" u="none" strike="noStrike" cap="none" normalizeH="0" baseline="0" dirty="0">
                <a:ln>
                  <a:noFill/>
                </a:ln>
                <a:solidFill>
                  <a:srgbClr val="1F1F1F"/>
                </a:solidFill>
                <a:effectLst/>
                <a:latin typeface="Piraeus Open Sans" pitchFamily="2" charset="0"/>
              </a:rPr>
              <a:t>Οικονομική Ανάλυση &amp; Επενδυτική Στρατηγική</a:t>
            </a:r>
            <a:r>
              <a:rPr kumimoji="0" lang="en-US" altLang="en-US" sz="800" b="0" i="0" u="none" strike="noStrike" cap="none" normalizeH="0" baseline="0" dirty="0">
                <a:ln>
                  <a:noFill/>
                </a:ln>
                <a:solidFill>
                  <a:srgbClr val="1F1F1F"/>
                </a:solidFill>
                <a:effectLst/>
                <a:latin typeface="Piraeus Open Sans" pitchFamily="2" charset="0"/>
              </a:rPr>
              <a:t>  </a:t>
            </a:r>
            <a:r>
              <a:rPr kumimoji="0" lang="el-GR" altLang="en-US" sz="800" b="0" i="0" u="none" strike="noStrike" cap="none" normalizeH="0" baseline="0" dirty="0">
                <a:ln>
                  <a:noFill/>
                </a:ln>
                <a:solidFill>
                  <a:srgbClr val="1F1F1F"/>
                </a:solidFill>
                <a:effectLst/>
                <a:latin typeface="Piraeus Open Sans" pitchFamily="2" charset="0"/>
              </a:rPr>
              <a:t> </a:t>
            </a:r>
            <a:endParaRPr kumimoji="0" lang="en-US" altLang="en-US" sz="800" b="0" i="0" u="none" strike="noStrike" cap="none" normalizeH="0" baseline="0" dirty="0">
              <a:ln>
                <a:noFill/>
              </a:ln>
              <a:solidFill>
                <a:srgbClr val="1F1F1F"/>
              </a:solidFill>
              <a:effectLst/>
              <a:latin typeface="Piraeus Open Serif" pitchFamily="50" charset="0"/>
            </a:endParaRPr>
          </a:p>
        </p:txBody>
      </p:sp>
    </p:spTree>
    <p:extLst>
      <p:ext uri="{BB962C8B-B14F-4D97-AF65-F5344CB8AC3E}">
        <p14:creationId xmlns:p14="http://schemas.microsoft.com/office/powerpoint/2010/main" val="2667706598"/>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99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Right 2 charts">
    <p:bg>
      <p:bgPr>
        <a:solidFill>
          <a:srgbClr val="E9E7DF"/>
        </a:solidFill>
        <a:effectLst/>
      </p:bgPr>
    </p:bg>
    <p:spTree>
      <p:nvGrpSpPr>
        <p:cNvPr id="1" name=""/>
        <p:cNvGrpSpPr/>
        <p:nvPr/>
      </p:nvGrpSpPr>
      <p:grpSpPr>
        <a:xfrm>
          <a:off x="0" y="0"/>
          <a:ext cx="0" cy="0"/>
          <a:chOff x="0" y="0"/>
          <a:chExt cx="0" cy="0"/>
        </a:xfrm>
      </p:grpSpPr>
      <p:sp>
        <p:nvSpPr>
          <p:cNvPr id="14" name="Chart Placeholder 5">
            <a:extLst>
              <a:ext uri="{FF2B5EF4-FFF2-40B4-BE49-F238E27FC236}">
                <a16:creationId xmlns:a16="http://schemas.microsoft.com/office/drawing/2014/main" id="{87054FA9-A583-EE6D-9DFE-AB493747E758}"/>
              </a:ext>
            </a:extLst>
          </p:cNvPr>
          <p:cNvSpPr>
            <a:spLocks noGrp="1"/>
          </p:cNvSpPr>
          <p:nvPr>
            <p:ph type="chart" sz="quarter" idx="13"/>
          </p:nvPr>
        </p:nvSpPr>
        <p:spPr>
          <a:xfrm>
            <a:off x="1364802" y="1472287"/>
            <a:ext cx="4140000" cy="2700000"/>
          </a:xfrm>
          <a:prstGeom prst="rect">
            <a:avLst/>
          </a:prstGeom>
        </p:spPr>
        <p:txBody>
          <a:bodyPr/>
          <a:lstStyle/>
          <a:p>
            <a:endParaRPr lang="en-US"/>
          </a:p>
        </p:txBody>
      </p:sp>
      <p:sp>
        <p:nvSpPr>
          <p:cNvPr id="20" name="Text Placeholder 9">
            <a:extLst>
              <a:ext uri="{FF2B5EF4-FFF2-40B4-BE49-F238E27FC236}">
                <a16:creationId xmlns:a16="http://schemas.microsoft.com/office/drawing/2014/main" id="{35D434E3-6695-1C93-303E-5DDB9E329C9C}"/>
              </a:ext>
            </a:extLst>
          </p:cNvPr>
          <p:cNvSpPr>
            <a:spLocks noGrp="1"/>
          </p:cNvSpPr>
          <p:nvPr>
            <p:ph type="body" sz="quarter" idx="20"/>
          </p:nvPr>
        </p:nvSpPr>
        <p:spPr>
          <a:xfrm>
            <a:off x="511215" y="8364468"/>
            <a:ext cx="5830749" cy="1005951"/>
          </a:xfrm>
          <a:prstGeom prst="roundRect">
            <a:avLst/>
          </a:prstGeom>
          <a:solidFill>
            <a:srgbClr val="C9C2AE"/>
          </a:solidFill>
        </p:spPr>
        <p:txBody>
          <a:bodyPr anchor="ctr"/>
          <a:lstStyle>
            <a:lvl1pPr marL="0" indent="0" algn="l" defTabSz="457200" rtl="0" eaLnBrk="1" latinLnBrk="0" hangingPunct="1">
              <a:buNone/>
              <a:defRPr lang="en-US" sz="1200" b="0" kern="1200" cap="none" baseline="0" dirty="0" smtClean="0">
                <a:solidFill>
                  <a:srgbClr val="1F1F1F"/>
                </a:solidFill>
                <a:latin typeface="Piraeus Open Sans" pitchFamily="50" charset="0"/>
                <a:ea typeface="+mn-ea"/>
                <a:cs typeface="Segoe UI" panose="020B0502040204020203" pitchFamily="34" charset="0"/>
              </a:defRPr>
            </a:lvl1pPr>
          </a:lstStyle>
          <a:p>
            <a:pPr lvl="0"/>
            <a:endParaRPr lang="el-GR" dirty="0"/>
          </a:p>
        </p:txBody>
      </p:sp>
      <p:pic>
        <p:nvPicPr>
          <p:cNvPr id="13" name="Picture 12" descr="A black and green logo&#10;&#10;AI-generated content may be incorrect.">
            <a:extLst>
              <a:ext uri="{FF2B5EF4-FFF2-40B4-BE49-F238E27FC236}">
                <a16:creationId xmlns:a16="http://schemas.microsoft.com/office/drawing/2014/main" id="{91EC06CD-069D-D587-B843-C3B8E888C5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100" y="197292"/>
            <a:ext cx="505975" cy="391291"/>
          </a:xfrm>
          <a:prstGeom prst="rect">
            <a:avLst/>
          </a:prstGeom>
        </p:spPr>
      </p:pic>
      <p:sp>
        <p:nvSpPr>
          <p:cNvPr id="5" name="Text Box 3">
            <a:extLst>
              <a:ext uri="{FF2B5EF4-FFF2-40B4-BE49-F238E27FC236}">
                <a16:creationId xmlns:a16="http://schemas.microsoft.com/office/drawing/2014/main" id="{AC3A58D2-21F9-FB5C-DD58-2A2D3CE8D308}"/>
              </a:ext>
            </a:extLst>
          </p:cNvPr>
          <p:cNvSpPr txBox="1">
            <a:spLocks noChangeArrowheads="1"/>
          </p:cNvSpPr>
          <p:nvPr userDrawn="1"/>
        </p:nvSpPr>
        <p:spPr bwMode="auto">
          <a:xfrm flipH="1">
            <a:off x="6328772" y="9514876"/>
            <a:ext cx="529227" cy="301916"/>
          </a:xfrm>
          <a:prstGeom prst="rect">
            <a:avLst/>
          </a:prstGeom>
          <a:noFill/>
          <a:ln>
            <a:noFill/>
          </a:ln>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fld id="{3F3A65DC-0CA2-41C7-83BD-9370F83D53DC}" type="slidenum">
              <a:rPr kumimoji="0" lang="en-US" altLang="en-US" sz="800" b="0" i="0" u="none" strike="noStrike" cap="none" normalizeH="0" baseline="0" smtClean="0">
                <a:ln>
                  <a:noFill/>
                </a:ln>
                <a:solidFill>
                  <a:srgbClr val="1F1F1F"/>
                </a:solidFill>
                <a:effectLst/>
                <a:latin typeface="Piraeus Open Sans" pitchFamily="50" charset="0"/>
              </a:rPr>
              <a:pPr marL="0" marR="0" lvl="0" indent="0" algn="ctr" defTabSz="914400" rtl="0" eaLnBrk="0" fontAlgn="base" latinLnBrk="0" hangingPunct="0">
                <a:lnSpc>
                  <a:spcPct val="100000"/>
                </a:lnSpc>
                <a:spcBef>
                  <a:spcPct val="0"/>
                </a:spcBef>
                <a:spcAft>
                  <a:spcPct val="0"/>
                </a:spcAft>
                <a:buClrTx/>
                <a:buSzTx/>
                <a:buFontTx/>
                <a:buNone/>
                <a:tabLst/>
              </a:pPr>
              <a:t>‹#›</a:t>
            </a:fld>
            <a:endParaRPr kumimoji="0" lang="en-US" altLang="en-US" sz="1800" b="0" i="0" u="none" strike="noStrike" cap="none" normalizeH="0" baseline="0" dirty="0">
              <a:ln>
                <a:noFill/>
              </a:ln>
              <a:solidFill>
                <a:srgbClr val="1F1F1F"/>
              </a:solidFill>
              <a:effectLst/>
              <a:latin typeface="Piraeus Open Sans" pitchFamily="50" charset="0"/>
            </a:endParaRPr>
          </a:p>
        </p:txBody>
      </p:sp>
      <p:sp>
        <p:nvSpPr>
          <p:cNvPr id="6" name="Rectangle 2">
            <a:extLst>
              <a:ext uri="{FF2B5EF4-FFF2-40B4-BE49-F238E27FC236}">
                <a16:creationId xmlns:a16="http://schemas.microsoft.com/office/drawing/2014/main" id="{BDE3DD53-9AAA-5209-9EF7-D51DE1A03E5B}"/>
              </a:ext>
            </a:extLst>
          </p:cNvPr>
          <p:cNvSpPr>
            <a:spLocks noChangeArrowheads="1"/>
          </p:cNvSpPr>
          <p:nvPr userDrawn="1"/>
        </p:nvSpPr>
        <p:spPr bwMode="auto">
          <a:xfrm flipH="1">
            <a:off x="4048125" y="9514876"/>
            <a:ext cx="2375898" cy="300205"/>
          </a:xfrm>
          <a:prstGeom prst="rect">
            <a:avLst/>
          </a:prstGeom>
          <a:noFill/>
          <a:ln>
            <a:noFill/>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kumimoji="0" lang="el-GR" altLang="en-US" sz="800" b="0" i="0" u="none" strike="noStrike" cap="none" normalizeH="0" baseline="0" dirty="0">
                <a:ln>
                  <a:noFill/>
                </a:ln>
                <a:solidFill>
                  <a:srgbClr val="1F1F1F"/>
                </a:solidFill>
                <a:effectLst/>
                <a:latin typeface="Piraeus Open Sans" pitchFamily="2" charset="0"/>
              </a:rPr>
              <a:t>Οικονομική Ανάλυση &amp; Επενδυτική Στρατηγική</a:t>
            </a:r>
            <a:r>
              <a:rPr kumimoji="0" lang="en-US" altLang="en-US" sz="800" b="0" i="0" u="none" strike="noStrike" cap="none" normalizeH="0" baseline="0" dirty="0">
                <a:ln>
                  <a:noFill/>
                </a:ln>
                <a:solidFill>
                  <a:srgbClr val="1F1F1F"/>
                </a:solidFill>
                <a:effectLst/>
                <a:latin typeface="Piraeus Open Sans" pitchFamily="2" charset="0"/>
              </a:rPr>
              <a:t>  </a:t>
            </a:r>
            <a:r>
              <a:rPr kumimoji="0" lang="el-GR" altLang="en-US" sz="800" b="0" i="0" u="none" strike="noStrike" cap="none" normalizeH="0" baseline="0" dirty="0">
                <a:ln>
                  <a:noFill/>
                </a:ln>
                <a:solidFill>
                  <a:srgbClr val="1F1F1F"/>
                </a:solidFill>
                <a:effectLst/>
                <a:latin typeface="Piraeus Open Sans" pitchFamily="2" charset="0"/>
              </a:rPr>
              <a:t> </a:t>
            </a:r>
            <a:endParaRPr kumimoji="0" lang="en-US" altLang="en-US" sz="800" b="0" i="0" u="none" strike="noStrike" cap="none" normalizeH="0" baseline="0" dirty="0">
              <a:ln>
                <a:noFill/>
              </a:ln>
              <a:solidFill>
                <a:srgbClr val="1F1F1F"/>
              </a:solidFill>
              <a:effectLst/>
              <a:latin typeface="Piraeus Open Serif" pitchFamily="50" charset="0"/>
            </a:endParaRPr>
          </a:p>
        </p:txBody>
      </p:sp>
      <p:sp>
        <p:nvSpPr>
          <p:cNvPr id="16" name="Text Placeholder 9">
            <a:extLst>
              <a:ext uri="{FF2B5EF4-FFF2-40B4-BE49-F238E27FC236}">
                <a16:creationId xmlns:a16="http://schemas.microsoft.com/office/drawing/2014/main" id="{7DE9EA2E-1503-FA15-8B5E-EE01F441BF08}"/>
              </a:ext>
            </a:extLst>
          </p:cNvPr>
          <p:cNvSpPr>
            <a:spLocks noGrp="1"/>
          </p:cNvSpPr>
          <p:nvPr>
            <p:ph type="body" sz="quarter" idx="18" hasCustomPrompt="1"/>
          </p:nvPr>
        </p:nvSpPr>
        <p:spPr>
          <a:xfrm>
            <a:off x="691376" y="908647"/>
            <a:ext cx="5497551" cy="461665"/>
          </a:xfrm>
          <a:prstGeom prst="rect">
            <a:avLst/>
          </a:prstGeom>
          <a:noFill/>
        </p:spPr>
        <p:txBody>
          <a:bodyPr anchor="ctr"/>
          <a:lstStyle>
            <a:lvl1pPr marL="0" indent="0" algn="ctr" defTabSz="457200" rtl="0" eaLnBrk="1" latinLnBrk="0" hangingPunct="1">
              <a:buNone/>
              <a:defRPr lang="en-US" sz="1000" b="0" kern="1200" cap="none" baseline="0" dirty="0" smtClean="0">
                <a:solidFill>
                  <a:srgbClr val="1F1F1F"/>
                </a:solidFill>
                <a:latin typeface="Piraeus Open Serif" pitchFamily="50" charset="0"/>
                <a:ea typeface="+mn-ea"/>
                <a:cs typeface="Segoe UI" panose="020B0502040204020203" pitchFamily="34" charset="0"/>
              </a:defRPr>
            </a:lvl1pPr>
          </a:lstStyle>
          <a:p>
            <a:pPr lvl="0"/>
            <a:r>
              <a:rPr lang="en-US" dirty="0"/>
              <a:t>Edit Master text styles</a:t>
            </a:r>
          </a:p>
        </p:txBody>
      </p:sp>
      <p:sp>
        <p:nvSpPr>
          <p:cNvPr id="17" name="Text Placeholder 9">
            <a:extLst>
              <a:ext uri="{FF2B5EF4-FFF2-40B4-BE49-F238E27FC236}">
                <a16:creationId xmlns:a16="http://schemas.microsoft.com/office/drawing/2014/main" id="{5E34416A-DEDF-8B13-B7E8-165B0483919A}"/>
              </a:ext>
            </a:extLst>
          </p:cNvPr>
          <p:cNvSpPr>
            <a:spLocks noGrp="1"/>
          </p:cNvSpPr>
          <p:nvPr>
            <p:ph type="body" sz="quarter" idx="19" hasCustomPrompt="1"/>
          </p:nvPr>
        </p:nvSpPr>
        <p:spPr>
          <a:xfrm>
            <a:off x="691376" y="4423551"/>
            <a:ext cx="5497551" cy="461665"/>
          </a:xfrm>
          <a:prstGeom prst="rect">
            <a:avLst/>
          </a:prstGeom>
          <a:noFill/>
        </p:spPr>
        <p:txBody>
          <a:bodyPr anchor="ctr"/>
          <a:lstStyle>
            <a:lvl1pPr marL="0" indent="0" algn="ctr" defTabSz="457200" rtl="0" eaLnBrk="1" latinLnBrk="0" hangingPunct="1">
              <a:buNone/>
              <a:defRPr lang="en-US" sz="1000" b="0" kern="1200" cap="none" baseline="0" dirty="0" smtClean="0">
                <a:solidFill>
                  <a:srgbClr val="1F1F1F"/>
                </a:solidFill>
                <a:latin typeface="Piraeus Open Serif" pitchFamily="50" charset="0"/>
                <a:ea typeface="+mn-ea"/>
                <a:cs typeface="Segoe UI" panose="020B0502040204020203" pitchFamily="34" charset="0"/>
              </a:defRPr>
            </a:lvl1pPr>
          </a:lstStyle>
          <a:p>
            <a:pPr lvl="0"/>
            <a:r>
              <a:rPr lang="en-US" dirty="0"/>
              <a:t>Edit Master text styles</a:t>
            </a:r>
          </a:p>
        </p:txBody>
      </p:sp>
      <p:sp>
        <p:nvSpPr>
          <p:cNvPr id="4" name="Chart Placeholder 5">
            <a:extLst>
              <a:ext uri="{FF2B5EF4-FFF2-40B4-BE49-F238E27FC236}">
                <a16:creationId xmlns:a16="http://schemas.microsoft.com/office/drawing/2014/main" id="{A3211A07-6B05-0D11-17F3-9410A4A09BE9}"/>
              </a:ext>
            </a:extLst>
          </p:cNvPr>
          <p:cNvSpPr>
            <a:spLocks noGrp="1"/>
          </p:cNvSpPr>
          <p:nvPr>
            <p:ph type="chart" sz="quarter" idx="21"/>
          </p:nvPr>
        </p:nvSpPr>
        <p:spPr>
          <a:xfrm>
            <a:off x="1364802" y="4993502"/>
            <a:ext cx="4140000" cy="2700000"/>
          </a:xfrm>
          <a:prstGeom prst="rect">
            <a:avLst/>
          </a:prstGeom>
        </p:spPr>
        <p:txBody>
          <a:bodyPr/>
          <a:lstStyle/>
          <a:p>
            <a:endParaRPr lang="en-US"/>
          </a:p>
        </p:txBody>
      </p:sp>
    </p:spTree>
    <p:extLst>
      <p:ext uri="{BB962C8B-B14F-4D97-AF65-F5344CB8AC3E}">
        <p14:creationId xmlns:p14="http://schemas.microsoft.com/office/powerpoint/2010/main" val="1043824343"/>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399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bg>
      <p:bgPr>
        <a:solidFill>
          <a:srgbClr val="E9E7DF"/>
        </a:solidFill>
        <a:effectLst/>
      </p:bgPr>
    </p:bg>
    <p:spTree>
      <p:nvGrpSpPr>
        <p:cNvPr id="1" name=""/>
        <p:cNvGrpSpPr/>
        <p:nvPr/>
      </p:nvGrpSpPr>
      <p:grpSpPr>
        <a:xfrm>
          <a:off x="0" y="0"/>
          <a:ext cx="0" cy="0"/>
          <a:chOff x="0" y="0"/>
          <a:chExt cx="0" cy="0"/>
        </a:xfrm>
      </p:grpSpPr>
      <p:sp>
        <p:nvSpPr>
          <p:cNvPr id="3" name="Chart Placeholder 5">
            <a:extLst>
              <a:ext uri="{FF2B5EF4-FFF2-40B4-BE49-F238E27FC236}">
                <a16:creationId xmlns:a16="http://schemas.microsoft.com/office/drawing/2014/main" id="{AD104251-80A2-AFD1-039D-D4C93EC6CE68}"/>
              </a:ext>
            </a:extLst>
          </p:cNvPr>
          <p:cNvSpPr>
            <a:spLocks noGrp="1"/>
          </p:cNvSpPr>
          <p:nvPr>
            <p:ph type="chart" sz="quarter" idx="13"/>
          </p:nvPr>
        </p:nvSpPr>
        <p:spPr>
          <a:xfrm>
            <a:off x="504000" y="1488522"/>
            <a:ext cx="2880000" cy="2340000"/>
          </a:xfrm>
          <a:prstGeom prst="rect">
            <a:avLst/>
          </a:prstGeom>
        </p:spPr>
        <p:txBody>
          <a:bodyPr/>
          <a:lstStyle>
            <a:lvl1pPr>
              <a:defRPr sz="1100">
                <a:latin typeface="Piraeus Open Serif" pitchFamily="50" charset="0"/>
              </a:defRPr>
            </a:lvl1pPr>
          </a:lstStyle>
          <a:p>
            <a:endParaRPr lang="en-US"/>
          </a:p>
        </p:txBody>
      </p:sp>
      <p:sp>
        <p:nvSpPr>
          <p:cNvPr id="10" name="Chart Placeholder 5">
            <a:extLst>
              <a:ext uri="{FF2B5EF4-FFF2-40B4-BE49-F238E27FC236}">
                <a16:creationId xmlns:a16="http://schemas.microsoft.com/office/drawing/2014/main" id="{955C5387-B434-3130-2B36-898A2F1E6B1F}"/>
              </a:ext>
            </a:extLst>
          </p:cNvPr>
          <p:cNvSpPr>
            <a:spLocks noGrp="1"/>
          </p:cNvSpPr>
          <p:nvPr>
            <p:ph type="chart" sz="quarter" idx="18"/>
          </p:nvPr>
        </p:nvSpPr>
        <p:spPr>
          <a:xfrm>
            <a:off x="3429234" y="1488522"/>
            <a:ext cx="2880000" cy="2340000"/>
          </a:xfrm>
          <a:prstGeom prst="rect">
            <a:avLst/>
          </a:prstGeom>
        </p:spPr>
        <p:txBody>
          <a:bodyPr/>
          <a:lstStyle>
            <a:lvl1pPr>
              <a:defRPr sz="1100">
                <a:latin typeface="Piraeus Open Serif" pitchFamily="50" charset="0"/>
              </a:defRPr>
            </a:lvl1pPr>
          </a:lstStyle>
          <a:p>
            <a:endParaRPr lang="en-US"/>
          </a:p>
        </p:txBody>
      </p:sp>
      <p:sp>
        <p:nvSpPr>
          <p:cNvPr id="12" name="Text Placeholder 9">
            <a:extLst>
              <a:ext uri="{FF2B5EF4-FFF2-40B4-BE49-F238E27FC236}">
                <a16:creationId xmlns:a16="http://schemas.microsoft.com/office/drawing/2014/main" id="{2A8999DD-E3C0-4923-D2A3-8862C9C62D44}"/>
              </a:ext>
            </a:extLst>
          </p:cNvPr>
          <p:cNvSpPr>
            <a:spLocks noGrp="1"/>
          </p:cNvSpPr>
          <p:nvPr>
            <p:ph type="body" sz="quarter" idx="19" hasCustomPrompt="1"/>
          </p:nvPr>
        </p:nvSpPr>
        <p:spPr>
          <a:xfrm>
            <a:off x="3429234" y="1075909"/>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sp>
        <p:nvSpPr>
          <p:cNvPr id="13" name="Chart Placeholder 5">
            <a:extLst>
              <a:ext uri="{FF2B5EF4-FFF2-40B4-BE49-F238E27FC236}">
                <a16:creationId xmlns:a16="http://schemas.microsoft.com/office/drawing/2014/main" id="{673E71A7-81CB-AB1C-A69D-BBF0CDF0F31B}"/>
              </a:ext>
            </a:extLst>
          </p:cNvPr>
          <p:cNvSpPr>
            <a:spLocks noGrp="1"/>
          </p:cNvSpPr>
          <p:nvPr>
            <p:ph type="chart" sz="quarter" idx="20"/>
          </p:nvPr>
        </p:nvSpPr>
        <p:spPr>
          <a:xfrm>
            <a:off x="504000" y="4382518"/>
            <a:ext cx="2880000" cy="2340000"/>
          </a:xfrm>
          <a:prstGeom prst="rect">
            <a:avLst/>
          </a:prstGeom>
        </p:spPr>
        <p:txBody>
          <a:bodyPr/>
          <a:lstStyle>
            <a:lvl1pPr>
              <a:defRPr sz="1100">
                <a:latin typeface="Piraeus Open Serif" pitchFamily="50" charset="0"/>
              </a:defRPr>
            </a:lvl1pPr>
          </a:lstStyle>
          <a:p>
            <a:endParaRPr lang="en-US"/>
          </a:p>
        </p:txBody>
      </p:sp>
      <p:sp>
        <p:nvSpPr>
          <p:cNvPr id="14" name="Text Placeholder 9">
            <a:extLst>
              <a:ext uri="{FF2B5EF4-FFF2-40B4-BE49-F238E27FC236}">
                <a16:creationId xmlns:a16="http://schemas.microsoft.com/office/drawing/2014/main" id="{259328A4-A8A9-CD39-0407-FFA6960DBE29}"/>
              </a:ext>
            </a:extLst>
          </p:cNvPr>
          <p:cNvSpPr>
            <a:spLocks noGrp="1"/>
          </p:cNvSpPr>
          <p:nvPr>
            <p:ph type="body" sz="quarter" idx="21" hasCustomPrompt="1"/>
          </p:nvPr>
        </p:nvSpPr>
        <p:spPr>
          <a:xfrm>
            <a:off x="504000" y="3969905"/>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dirty="0"/>
              <a:t>Edit Master text styles</a:t>
            </a:r>
          </a:p>
        </p:txBody>
      </p:sp>
      <p:sp>
        <p:nvSpPr>
          <p:cNvPr id="15" name="Chart Placeholder 5">
            <a:extLst>
              <a:ext uri="{FF2B5EF4-FFF2-40B4-BE49-F238E27FC236}">
                <a16:creationId xmlns:a16="http://schemas.microsoft.com/office/drawing/2014/main" id="{E0439552-2E96-E58E-8C8B-67E608DD344F}"/>
              </a:ext>
            </a:extLst>
          </p:cNvPr>
          <p:cNvSpPr>
            <a:spLocks noGrp="1"/>
          </p:cNvSpPr>
          <p:nvPr>
            <p:ph type="chart" sz="quarter" idx="22"/>
          </p:nvPr>
        </p:nvSpPr>
        <p:spPr>
          <a:xfrm>
            <a:off x="3429234" y="4382518"/>
            <a:ext cx="2880000" cy="2340000"/>
          </a:xfrm>
          <a:prstGeom prst="rect">
            <a:avLst/>
          </a:prstGeom>
        </p:spPr>
        <p:txBody>
          <a:bodyPr/>
          <a:lstStyle>
            <a:lvl1pPr>
              <a:defRPr sz="1100">
                <a:latin typeface="Piraeus Open Serif" pitchFamily="50" charset="0"/>
              </a:defRPr>
            </a:lvl1pPr>
          </a:lstStyle>
          <a:p>
            <a:endParaRPr lang="en-US"/>
          </a:p>
        </p:txBody>
      </p:sp>
      <p:sp>
        <p:nvSpPr>
          <p:cNvPr id="16" name="Text Placeholder 9">
            <a:extLst>
              <a:ext uri="{FF2B5EF4-FFF2-40B4-BE49-F238E27FC236}">
                <a16:creationId xmlns:a16="http://schemas.microsoft.com/office/drawing/2014/main" id="{EAC59D0A-43F7-1035-0CE2-24A3B7C1FAF1}"/>
              </a:ext>
            </a:extLst>
          </p:cNvPr>
          <p:cNvSpPr>
            <a:spLocks noGrp="1"/>
          </p:cNvSpPr>
          <p:nvPr>
            <p:ph type="body" sz="quarter" idx="23" hasCustomPrompt="1"/>
          </p:nvPr>
        </p:nvSpPr>
        <p:spPr>
          <a:xfrm>
            <a:off x="3429234" y="3969905"/>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002F30"/>
                </a:solidFill>
                <a:latin typeface="Piraeus Open Serif" pitchFamily="50" charset="0"/>
                <a:ea typeface="+mn-ea"/>
                <a:cs typeface="Segoe UI" panose="020B0502040204020203" pitchFamily="34" charset="0"/>
              </a:defRPr>
            </a:lvl1pPr>
          </a:lstStyle>
          <a:p>
            <a:pPr lvl="0"/>
            <a:r>
              <a:rPr lang="en-US"/>
              <a:t>Edit Master text styles</a:t>
            </a:r>
          </a:p>
        </p:txBody>
      </p:sp>
      <p:sp>
        <p:nvSpPr>
          <p:cNvPr id="17" name="Chart Placeholder 5">
            <a:extLst>
              <a:ext uri="{FF2B5EF4-FFF2-40B4-BE49-F238E27FC236}">
                <a16:creationId xmlns:a16="http://schemas.microsoft.com/office/drawing/2014/main" id="{990E4905-49C4-92AF-8616-F2C78718431D}"/>
              </a:ext>
            </a:extLst>
          </p:cNvPr>
          <p:cNvSpPr>
            <a:spLocks noGrp="1"/>
          </p:cNvSpPr>
          <p:nvPr>
            <p:ph type="chart" sz="quarter" idx="24"/>
          </p:nvPr>
        </p:nvSpPr>
        <p:spPr>
          <a:xfrm>
            <a:off x="504000" y="7281554"/>
            <a:ext cx="2880000" cy="2340000"/>
          </a:xfrm>
          <a:prstGeom prst="rect">
            <a:avLst/>
          </a:prstGeom>
        </p:spPr>
        <p:txBody>
          <a:bodyPr/>
          <a:lstStyle>
            <a:lvl1pPr>
              <a:defRPr sz="1100">
                <a:latin typeface="Piraeus Open Serif" pitchFamily="50" charset="0"/>
              </a:defRPr>
            </a:lvl1pPr>
          </a:lstStyle>
          <a:p>
            <a:endParaRPr lang="en-US"/>
          </a:p>
        </p:txBody>
      </p:sp>
      <p:sp>
        <p:nvSpPr>
          <p:cNvPr id="18" name="Text Placeholder 9">
            <a:extLst>
              <a:ext uri="{FF2B5EF4-FFF2-40B4-BE49-F238E27FC236}">
                <a16:creationId xmlns:a16="http://schemas.microsoft.com/office/drawing/2014/main" id="{8850C5BD-19BA-A880-A77B-541DBAE79F64}"/>
              </a:ext>
            </a:extLst>
          </p:cNvPr>
          <p:cNvSpPr>
            <a:spLocks noGrp="1"/>
          </p:cNvSpPr>
          <p:nvPr>
            <p:ph type="body" sz="quarter" idx="25" hasCustomPrompt="1"/>
          </p:nvPr>
        </p:nvSpPr>
        <p:spPr>
          <a:xfrm>
            <a:off x="504000" y="6868941"/>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dirty="0"/>
              <a:t>Edit Master text styles</a:t>
            </a:r>
          </a:p>
        </p:txBody>
      </p:sp>
      <p:sp>
        <p:nvSpPr>
          <p:cNvPr id="19" name="Chart Placeholder 5">
            <a:extLst>
              <a:ext uri="{FF2B5EF4-FFF2-40B4-BE49-F238E27FC236}">
                <a16:creationId xmlns:a16="http://schemas.microsoft.com/office/drawing/2014/main" id="{8DDA5504-A8E7-9848-74B7-74237C4B5FB1}"/>
              </a:ext>
            </a:extLst>
          </p:cNvPr>
          <p:cNvSpPr>
            <a:spLocks noGrp="1"/>
          </p:cNvSpPr>
          <p:nvPr>
            <p:ph type="chart" sz="quarter" idx="26"/>
          </p:nvPr>
        </p:nvSpPr>
        <p:spPr>
          <a:xfrm>
            <a:off x="3419709" y="7281554"/>
            <a:ext cx="2880000" cy="2340000"/>
          </a:xfrm>
          <a:prstGeom prst="rect">
            <a:avLst/>
          </a:prstGeom>
        </p:spPr>
        <p:txBody>
          <a:bodyPr/>
          <a:lstStyle>
            <a:lvl1pPr>
              <a:defRPr sz="1100">
                <a:latin typeface="Piraeus Open Serif" pitchFamily="50" charset="0"/>
              </a:defRPr>
            </a:lvl1pPr>
          </a:lstStyle>
          <a:p>
            <a:endParaRPr lang="en-US"/>
          </a:p>
        </p:txBody>
      </p:sp>
      <p:sp>
        <p:nvSpPr>
          <p:cNvPr id="20" name="Text Placeholder 9">
            <a:extLst>
              <a:ext uri="{FF2B5EF4-FFF2-40B4-BE49-F238E27FC236}">
                <a16:creationId xmlns:a16="http://schemas.microsoft.com/office/drawing/2014/main" id="{8D114CFE-EFD3-675A-AF86-EDF16145C4BC}"/>
              </a:ext>
            </a:extLst>
          </p:cNvPr>
          <p:cNvSpPr>
            <a:spLocks noGrp="1"/>
          </p:cNvSpPr>
          <p:nvPr>
            <p:ph type="body" sz="quarter" idx="27" hasCustomPrompt="1"/>
          </p:nvPr>
        </p:nvSpPr>
        <p:spPr>
          <a:xfrm>
            <a:off x="3429234" y="6868941"/>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dirty="0"/>
              <a:t>Edit Master text styles</a:t>
            </a:r>
          </a:p>
        </p:txBody>
      </p:sp>
      <p:sp>
        <p:nvSpPr>
          <p:cNvPr id="25" name="Text Placeholder 9">
            <a:extLst>
              <a:ext uri="{FF2B5EF4-FFF2-40B4-BE49-F238E27FC236}">
                <a16:creationId xmlns:a16="http://schemas.microsoft.com/office/drawing/2014/main" id="{57746144-CDF1-BFCD-B17F-F65E2A4669B8}"/>
              </a:ext>
            </a:extLst>
          </p:cNvPr>
          <p:cNvSpPr>
            <a:spLocks noGrp="1"/>
          </p:cNvSpPr>
          <p:nvPr>
            <p:ph type="body" sz="quarter" idx="28" hasCustomPrompt="1"/>
          </p:nvPr>
        </p:nvSpPr>
        <p:spPr>
          <a:xfrm>
            <a:off x="504000" y="1077398"/>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cxnSp>
        <p:nvCxnSpPr>
          <p:cNvPr id="29" name="Straight Connector 28">
            <a:extLst>
              <a:ext uri="{FF2B5EF4-FFF2-40B4-BE49-F238E27FC236}">
                <a16:creationId xmlns:a16="http://schemas.microsoft.com/office/drawing/2014/main" id="{1F73D12E-0136-57DD-18BC-223169AE9F81}"/>
              </a:ext>
            </a:extLst>
          </p:cNvPr>
          <p:cNvCxnSpPr>
            <a:cxnSpLocks/>
          </p:cNvCxnSpPr>
          <p:nvPr userDrawn="1"/>
        </p:nvCxnSpPr>
        <p:spPr>
          <a:xfrm>
            <a:off x="504000" y="1441902"/>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EE09B10B-39EA-146E-DECB-3F772C0E15DE}"/>
              </a:ext>
            </a:extLst>
          </p:cNvPr>
          <p:cNvCxnSpPr>
            <a:cxnSpLocks/>
          </p:cNvCxnSpPr>
          <p:nvPr userDrawn="1"/>
        </p:nvCxnSpPr>
        <p:spPr>
          <a:xfrm>
            <a:off x="3438759" y="1441157"/>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295D2214-BDD4-6E29-8C03-95A767545D67}"/>
              </a:ext>
            </a:extLst>
          </p:cNvPr>
          <p:cNvCxnSpPr>
            <a:cxnSpLocks/>
          </p:cNvCxnSpPr>
          <p:nvPr userDrawn="1"/>
        </p:nvCxnSpPr>
        <p:spPr>
          <a:xfrm>
            <a:off x="504000" y="4335153"/>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71B83E05-CD05-27B3-7080-96021D212C94}"/>
              </a:ext>
            </a:extLst>
          </p:cNvPr>
          <p:cNvCxnSpPr>
            <a:cxnSpLocks/>
          </p:cNvCxnSpPr>
          <p:nvPr userDrawn="1"/>
        </p:nvCxnSpPr>
        <p:spPr>
          <a:xfrm>
            <a:off x="3438759" y="4335153"/>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cxnSp>
        <p:nvCxnSpPr>
          <p:cNvPr id="33" name="Straight Connector 32">
            <a:extLst>
              <a:ext uri="{FF2B5EF4-FFF2-40B4-BE49-F238E27FC236}">
                <a16:creationId xmlns:a16="http://schemas.microsoft.com/office/drawing/2014/main" id="{C9035C6A-0428-6CD9-AEA5-C1D39C705E16}"/>
              </a:ext>
            </a:extLst>
          </p:cNvPr>
          <p:cNvCxnSpPr>
            <a:cxnSpLocks/>
          </p:cNvCxnSpPr>
          <p:nvPr userDrawn="1"/>
        </p:nvCxnSpPr>
        <p:spPr>
          <a:xfrm>
            <a:off x="504000" y="7234189"/>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cxnSp>
        <p:nvCxnSpPr>
          <p:cNvPr id="34" name="Straight Connector 33">
            <a:extLst>
              <a:ext uri="{FF2B5EF4-FFF2-40B4-BE49-F238E27FC236}">
                <a16:creationId xmlns:a16="http://schemas.microsoft.com/office/drawing/2014/main" id="{12B03D20-7490-3178-6622-DB3304535EC2}"/>
              </a:ext>
            </a:extLst>
          </p:cNvPr>
          <p:cNvCxnSpPr>
            <a:cxnSpLocks/>
          </p:cNvCxnSpPr>
          <p:nvPr userDrawn="1"/>
        </p:nvCxnSpPr>
        <p:spPr>
          <a:xfrm>
            <a:off x="3438759" y="7234189"/>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sp>
        <p:nvSpPr>
          <p:cNvPr id="5" name="Text Placeholder 9">
            <a:extLst>
              <a:ext uri="{FF2B5EF4-FFF2-40B4-BE49-F238E27FC236}">
                <a16:creationId xmlns:a16="http://schemas.microsoft.com/office/drawing/2014/main" id="{9B72E731-ECF2-CC93-B97B-B0C771B862FC}"/>
              </a:ext>
            </a:extLst>
          </p:cNvPr>
          <p:cNvSpPr>
            <a:spLocks noGrp="1"/>
          </p:cNvSpPr>
          <p:nvPr>
            <p:ph type="body" sz="quarter" idx="17" hasCustomPrompt="1"/>
          </p:nvPr>
        </p:nvSpPr>
        <p:spPr>
          <a:xfrm>
            <a:off x="504000" y="684000"/>
            <a:ext cx="5792025" cy="289036"/>
          </a:xfrm>
          <a:prstGeom prst="rect">
            <a:avLst/>
          </a:prstGeom>
          <a:noFill/>
        </p:spPr>
        <p:txBody>
          <a:bodyPr anchor="ctr"/>
          <a:lstStyle>
            <a:lvl1pPr marL="0" indent="0" algn="ctr" defTabSz="457200" rtl="0" eaLnBrk="1" latinLnBrk="0" hangingPunct="1">
              <a:buNone/>
              <a:defRPr lang="en-US" sz="1600" b="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pic>
        <p:nvPicPr>
          <p:cNvPr id="4" name="Picture 3" descr="A black and green logo&#10;&#10;AI-generated content may be incorrect.">
            <a:extLst>
              <a:ext uri="{FF2B5EF4-FFF2-40B4-BE49-F238E27FC236}">
                <a16:creationId xmlns:a16="http://schemas.microsoft.com/office/drawing/2014/main" id="{C4D71EDE-31A5-7AA6-C1A2-650B8CC395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100" y="197292"/>
            <a:ext cx="505975" cy="391291"/>
          </a:xfrm>
          <a:prstGeom prst="rect">
            <a:avLst/>
          </a:prstGeom>
        </p:spPr>
      </p:pic>
      <p:sp>
        <p:nvSpPr>
          <p:cNvPr id="2" name="Text Box 3">
            <a:extLst>
              <a:ext uri="{FF2B5EF4-FFF2-40B4-BE49-F238E27FC236}">
                <a16:creationId xmlns:a16="http://schemas.microsoft.com/office/drawing/2014/main" id="{70AC726D-C618-E260-7E29-01581BF37825}"/>
              </a:ext>
            </a:extLst>
          </p:cNvPr>
          <p:cNvSpPr txBox="1">
            <a:spLocks noChangeArrowheads="1"/>
          </p:cNvSpPr>
          <p:nvPr userDrawn="1"/>
        </p:nvSpPr>
        <p:spPr bwMode="auto">
          <a:xfrm flipH="1">
            <a:off x="6328772" y="9514876"/>
            <a:ext cx="529227" cy="301916"/>
          </a:xfrm>
          <a:prstGeom prst="rect">
            <a:avLst/>
          </a:prstGeom>
          <a:noFill/>
          <a:ln>
            <a:noFill/>
          </a:ln>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fld id="{3F3A65DC-0CA2-41C7-83BD-9370F83D53DC}" type="slidenum">
              <a:rPr kumimoji="0" lang="en-US" altLang="en-US" sz="800" b="0" i="0" u="none" strike="noStrike" cap="none" normalizeH="0" baseline="0" smtClean="0">
                <a:ln>
                  <a:noFill/>
                </a:ln>
                <a:solidFill>
                  <a:srgbClr val="1F1F1F"/>
                </a:solidFill>
                <a:effectLst/>
                <a:latin typeface="Piraeus Open Sans" pitchFamily="50" charset="0"/>
              </a:rPr>
              <a:pPr marL="0" marR="0" lvl="0" indent="0" algn="ctr" defTabSz="914400" rtl="0" eaLnBrk="0" fontAlgn="base" latinLnBrk="0" hangingPunct="0">
                <a:lnSpc>
                  <a:spcPct val="100000"/>
                </a:lnSpc>
                <a:spcBef>
                  <a:spcPct val="0"/>
                </a:spcBef>
                <a:spcAft>
                  <a:spcPct val="0"/>
                </a:spcAft>
                <a:buClrTx/>
                <a:buSzTx/>
                <a:buFontTx/>
                <a:buNone/>
                <a:tabLst/>
              </a:pPr>
              <a:t>‹#›</a:t>
            </a:fld>
            <a:endParaRPr kumimoji="0" lang="en-US" altLang="en-US" sz="1800" b="0" i="0" u="none" strike="noStrike" cap="none" normalizeH="0" baseline="0">
              <a:ln>
                <a:noFill/>
              </a:ln>
              <a:solidFill>
                <a:srgbClr val="1F1F1F"/>
              </a:solidFill>
              <a:effectLst/>
              <a:latin typeface="Piraeus Open Sans" pitchFamily="50" charset="0"/>
            </a:endParaRPr>
          </a:p>
        </p:txBody>
      </p:sp>
      <p:sp>
        <p:nvSpPr>
          <p:cNvPr id="8" name="Rectangle 2">
            <a:extLst>
              <a:ext uri="{FF2B5EF4-FFF2-40B4-BE49-F238E27FC236}">
                <a16:creationId xmlns:a16="http://schemas.microsoft.com/office/drawing/2014/main" id="{03559DBE-BAF3-5C3B-B575-46F233915388}"/>
              </a:ext>
            </a:extLst>
          </p:cNvPr>
          <p:cNvSpPr>
            <a:spLocks noChangeArrowheads="1"/>
          </p:cNvSpPr>
          <p:nvPr userDrawn="1"/>
        </p:nvSpPr>
        <p:spPr bwMode="auto">
          <a:xfrm flipH="1">
            <a:off x="4048125" y="9514876"/>
            <a:ext cx="2375898" cy="300205"/>
          </a:xfrm>
          <a:prstGeom prst="rect">
            <a:avLst/>
          </a:prstGeom>
          <a:noFill/>
          <a:ln>
            <a:noFill/>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kumimoji="0" lang="el-GR" altLang="en-US" sz="800" b="0" i="0" u="none" strike="noStrike" cap="none" normalizeH="0" baseline="0" dirty="0">
                <a:ln>
                  <a:noFill/>
                </a:ln>
                <a:solidFill>
                  <a:srgbClr val="1F1F1F"/>
                </a:solidFill>
                <a:effectLst/>
                <a:latin typeface="Piraeus Open Sans" pitchFamily="2" charset="0"/>
              </a:rPr>
              <a:t>Οικονομική Ανάλυση &amp; Επενδυτική Στρατηγική</a:t>
            </a:r>
            <a:r>
              <a:rPr kumimoji="0" lang="en-US" altLang="en-US" sz="800" b="0" i="0" u="none" strike="noStrike" cap="none" normalizeH="0" baseline="0" dirty="0">
                <a:ln>
                  <a:noFill/>
                </a:ln>
                <a:solidFill>
                  <a:srgbClr val="1F1F1F"/>
                </a:solidFill>
                <a:effectLst/>
                <a:latin typeface="Piraeus Open Sans" pitchFamily="2" charset="0"/>
              </a:rPr>
              <a:t>  </a:t>
            </a:r>
            <a:r>
              <a:rPr kumimoji="0" lang="el-GR" altLang="en-US" sz="800" b="0" i="0" u="none" strike="noStrike" cap="none" normalizeH="0" baseline="0" dirty="0">
                <a:ln>
                  <a:noFill/>
                </a:ln>
                <a:solidFill>
                  <a:srgbClr val="1F1F1F"/>
                </a:solidFill>
                <a:effectLst/>
                <a:latin typeface="Piraeus Open Sans" pitchFamily="2" charset="0"/>
              </a:rPr>
              <a:t> </a:t>
            </a:r>
            <a:endParaRPr kumimoji="0" lang="en-US" altLang="en-US" sz="800" b="0" i="0" u="none" strike="noStrike" cap="none" normalizeH="0" baseline="0" dirty="0">
              <a:ln>
                <a:noFill/>
              </a:ln>
              <a:solidFill>
                <a:srgbClr val="1F1F1F"/>
              </a:solidFill>
              <a:effectLst/>
              <a:latin typeface="Piraeus Open Serif" pitchFamily="50" charset="0"/>
            </a:endParaRPr>
          </a:p>
        </p:txBody>
      </p:sp>
    </p:spTree>
    <p:extLst>
      <p:ext uri="{BB962C8B-B14F-4D97-AF65-F5344CB8AC3E}">
        <p14:creationId xmlns:p14="http://schemas.microsoft.com/office/powerpoint/2010/main" val="623004945"/>
      </p:ext>
    </p:extLst>
  </p:cSld>
  <p:clrMapOvr>
    <a:masterClrMapping/>
  </p:clrMapOvr>
  <p:extLst>
    <p:ext uri="{DCECCB84-F9BA-43D5-87BE-67443E8EF086}">
      <p15:sldGuideLst xmlns:p15="http://schemas.microsoft.com/office/powerpoint/2012/main">
        <p15:guide id="1" pos="3997"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bg>
      <p:bgPr>
        <a:solidFill>
          <a:srgbClr val="E9E7DF"/>
        </a:solidFill>
        <a:effectLst/>
      </p:bgPr>
    </p:bg>
    <p:spTree>
      <p:nvGrpSpPr>
        <p:cNvPr id="1" name=""/>
        <p:cNvGrpSpPr/>
        <p:nvPr/>
      </p:nvGrpSpPr>
      <p:grpSpPr>
        <a:xfrm>
          <a:off x="0" y="0"/>
          <a:ext cx="0" cy="0"/>
          <a:chOff x="0" y="0"/>
          <a:chExt cx="0" cy="0"/>
        </a:xfrm>
      </p:grpSpPr>
      <p:sp>
        <p:nvSpPr>
          <p:cNvPr id="3" name="Chart Placeholder 5">
            <a:extLst>
              <a:ext uri="{FF2B5EF4-FFF2-40B4-BE49-F238E27FC236}">
                <a16:creationId xmlns:a16="http://schemas.microsoft.com/office/drawing/2014/main" id="{AD104251-80A2-AFD1-039D-D4C93EC6CE68}"/>
              </a:ext>
            </a:extLst>
          </p:cNvPr>
          <p:cNvSpPr>
            <a:spLocks noGrp="1"/>
          </p:cNvSpPr>
          <p:nvPr>
            <p:ph type="chart" sz="quarter" idx="13"/>
          </p:nvPr>
        </p:nvSpPr>
        <p:spPr>
          <a:xfrm>
            <a:off x="504000" y="1488522"/>
            <a:ext cx="2880000" cy="2340000"/>
          </a:xfrm>
          <a:prstGeom prst="rect">
            <a:avLst/>
          </a:prstGeom>
        </p:spPr>
        <p:txBody>
          <a:bodyPr/>
          <a:lstStyle>
            <a:lvl1pPr>
              <a:defRPr sz="1100">
                <a:latin typeface="Piraeus Open Serif" pitchFamily="50" charset="0"/>
              </a:defRPr>
            </a:lvl1pPr>
          </a:lstStyle>
          <a:p>
            <a:endParaRPr lang="en-US"/>
          </a:p>
        </p:txBody>
      </p:sp>
      <p:sp>
        <p:nvSpPr>
          <p:cNvPr id="10" name="Chart Placeholder 5">
            <a:extLst>
              <a:ext uri="{FF2B5EF4-FFF2-40B4-BE49-F238E27FC236}">
                <a16:creationId xmlns:a16="http://schemas.microsoft.com/office/drawing/2014/main" id="{955C5387-B434-3130-2B36-898A2F1E6B1F}"/>
              </a:ext>
            </a:extLst>
          </p:cNvPr>
          <p:cNvSpPr>
            <a:spLocks noGrp="1"/>
          </p:cNvSpPr>
          <p:nvPr>
            <p:ph type="chart" sz="quarter" idx="18"/>
          </p:nvPr>
        </p:nvSpPr>
        <p:spPr>
          <a:xfrm>
            <a:off x="3421801" y="1488522"/>
            <a:ext cx="2880000" cy="2340000"/>
          </a:xfrm>
          <a:prstGeom prst="rect">
            <a:avLst/>
          </a:prstGeom>
        </p:spPr>
        <p:txBody>
          <a:bodyPr/>
          <a:lstStyle>
            <a:lvl1pPr>
              <a:defRPr sz="1100">
                <a:latin typeface="Piraeus Open Serif" pitchFamily="50" charset="0"/>
              </a:defRPr>
            </a:lvl1pPr>
          </a:lstStyle>
          <a:p>
            <a:endParaRPr lang="en-US"/>
          </a:p>
        </p:txBody>
      </p:sp>
      <p:sp>
        <p:nvSpPr>
          <p:cNvPr id="12" name="Text Placeholder 9">
            <a:extLst>
              <a:ext uri="{FF2B5EF4-FFF2-40B4-BE49-F238E27FC236}">
                <a16:creationId xmlns:a16="http://schemas.microsoft.com/office/drawing/2014/main" id="{2A8999DD-E3C0-4923-D2A3-8862C9C62D44}"/>
              </a:ext>
            </a:extLst>
          </p:cNvPr>
          <p:cNvSpPr>
            <a:spLocks noGrp="1"/>
          </p:cNvSpPr>
          <p:nvPr>
            <p:ph type="body" sz="quarter" idx="19" hasCustomPrompt="1"/>
          </p:nvPr>
        </p:nvSpPr>
        <p:spPr>
          <a:xfrm>
            <a:off x="3421801" y="1075909"/>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sp>
        <p:nvSpPr>
          <p:cNvPr id="13" name="Chart Placeholder 5">
            <a:extLst>
              <a:ext uri="{FF2B5EF4-FFF2-40B4-BE49-F238E27FC236}">
                <a16:creationId xmlns:a16="http://schemas.microsoft.com/office/drawing/2014/main" id="{673E71A7-81CB-AB1C-A69D-BBF0CDF0F31B}"/>
              </a:ext>
            </a:extLst>
          </p:cNvPr>
          <p:cNvSpPr>
            <a:spLocks noGrp="1"/>
          </p:cNvSpPr>
          <p:nvPr>
            <p:ph type="chart" sz="quarter" idx="20"/>
          </p:nvPr>
        </p:nvSpPr>
        <p:spPr>
          <a:xfrm>
            <a:off x="504000" y="4382518"/>
            <a:ext cx="2880000" cy="2340000"/>
          </a:xfrm>
          <a:prstGeom prst="rect">
            <a:avLst/>
          </a:prstGeom>
        </p:spPr>
        <p:txBody>
          <a:bodyPr/>
          <a:lstStyle>
            <a:lvl1pPr>
              <a:defRPr sz="1100">
                <a:latin typeface="Piraeus Open Serif" pitchFamily="50" charset="0"/>
              </a:defRPr>
            </a:lvl1pPr>
          </a:lstStyle>
          <a:p>
            <a:endParaRPr lang="en-US"/>
          </a:p>
        </p:txBody>
      </p:sp>
      <p:sp>
        <p:nvSpPr>
          <p:cNvPr id="14" name="Text Placeholder 9">
            <a:extLst>
              <a:ext uri="{FF2B5EF4-FFF2-40B4-BE49-F238E27FC236}">
                <a16:creationId xmlns:a16="http://schemas.microsoft.com/office/drawing/2014/main" id="{259328A4-A8A9-CD39-0407-FFA6960DBE29}"/>
              </a:ext>
            </a:extLst>
          </p:cNvPr>
          <p:cNvSpPr>
            <a:spLocks noGrp="1"/>
          </p:cNvSpPr>
          <p:nvPr>
            <p:ph type="body" sz="quarter" idx="21" hasCustomPrompt="1"/>
          </p:nvPr>
        </p:nvSpPr>
        <p:spPr>
          <a:xfrm>
            <a:off x="504000" y="3969905"/>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sp>
        <p:nvSpPr>
          <p:cNvPr id="15" name="Chart Placeholder 5">
            <a:extLst>
              <a:ext uri="{FF2B5EF4-FFF2-40B4-BE49-F238E27FC236}">
                <a16:creationId xmlns:a16="http://schemas.microsoft.com/office/drawing/2014/main" id="{E0439552-2E96-E58E-8C8B-67E608DD344F}"/>
              </a:ext>
            </a:extLst>
          </p:cNvPr>
          <p:cNvSpPr>
            <a:spLocks noGrp="1"/>
          </p:cNvSpPr>
          <p:nvPr>
            <p:ph type="chart" sz="quarter" idx="22"/>
          </p:nvPr>
        </p:nvSpPr>
        <p:spPr>
          <a:xfrm>
            <a:off x="3421801" y="4382518"/>
            <a:ext cx="2880000" cy="2340000"/>
          </a:xfrm>
          <a:prstGeom prst="rect">
            <a:avLst/>
          </a:prstGeom>
        </p:spPr>
        <p:txBody>
          <a:bodyPr/>
          <a:lstStyle>
            <a:lvl1pPr>
              <a:defRPr sz="1100">
                <a:latin typeface="Piraeus Open Serif" pitchFamily="50" charset="0"/>
              </a:defRPr>
            </a:lvl1pPr>
          </a:lstStyle>
          <a:p>
            <a:endParaRPr lang="en-US"/>
          </a:p>
        </p:txBody>
      </p:sp>
      <p:sp>
        <p:nvSpPr>
          <p:cNvPr id="16" name="Text Placeholder 9">
            <a:extLst>
              <a:ext uri="{FF2B5EF4-FFF2-40B4-BE49-F238E27FC236}">
                <a16:creationId xmlns:a16="http://schemas.microsoft.com/office/drawing/2014/main" id="{EAC59D0A-43F7-1035-0CE2-24A3B7C1FAF1}"/>
              </a:ext>
            </a:extLst>
          </p:cNvPr>
          <p:cNvSpPr>
            <a:spLocks noGrp="1"/>
          </p:cNvSpPr>
          <p:nvPr>
            <p:ph type="body" sz="quarter" idx="23" hasCustomPrompt="1"/>
          </p:nvPr>
        </p:nvSpPr>
        <p:spPr>
          <a:xfrm>
            <a:off x="3421801" y="3969905"/>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sp>
        <p:nvSpPr>
          <p:cNvPr id="25" name="Text Placeholder 9">
            <a:extLst>
              <a:ext uri="{FF2B5EF4-FFF2-40B4-BE49-F238E27FC236}">
                <a16:creationId xmlns:a16="http://schemas.microsoft.com/office/drawing/2014/main" id="{57746144-CDF1-BFCD-B17F-F65E2A4669B8}"/>
              </a:ext>
            </a:extLst>
          </p:cNvPr>
          <p:cNvSpPr>
            <a:spLocks noGrp="1"/>
          </p:cNvSpPr>
          <p:nvPr>
            <p:ph type="body" sz="quarter" idx="28" hasCustomPrompt="1"/>
          </p:nvPr>
        </p:nvSpPr>
        <p:spPr>
          <a:xfrm>
            <a:off x="504000" y="1077398"/>
            <a:ext cx="2880000" cy="317884"/>
          </a:xfrm>
          <a:prstGeom prst="rect">
            <a:avLst/>
          </a:prstGeom>
          <a:noFill/>
        </p:spPr>
        <p:txBody>
          <a:bodyPr anchor="ctr"/>
          <a:lstStyle>
            <a:lvl1pPr marL="0" indent="0" algn="ctr" defTabSz="457200" rtl="0" eaLnBrk="1" latinLnBrk="0" hangingPunct="1">
              <a:buNone/>
              <a:defRPr lang="en-US" sz="110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cxnSp>
        <p:nvCxnSpPr>
          <p:cNvPr id="29" name="Straight Connector 28">
            <a:extLst>
              <a:ext uri="{FF2B5EF4-FFF2-40B4-BE49-F238E27FC236}">
                <a16:creationId xmlns:a16="http://schemas.microsoft.com/office/drawing/2014/main" id="{1F73D12E-0136-57DD-18BC-223169AE9F81}"/>
              </a:ext>
            </a:extLst>
          </p:cNvPr>
          <p:cNvCxnSpPr>
            <a:cxnSpLocks/>
          </p:cNvCxnSpPr>
          <p:nvPr userDrawn="1"/>
        </p:nvCxnSpPr>
        <p:spPr>
          <a:xfrm>
            <a:off x="504000" y="1441902"/>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EE09B10B-39EA-146E-DECB-3F772C0E15DE}"/>
              </a:ext>
            </a:extLst>
          </p:cNvPr>
          <p:cNvCxnSpPr>
            <a:cxnSpLocks/>
          </p:cNvCxnSpPr>
          <p:nvPr userDrawn="1"/>
        </p:nvCxnSpPr>
        <p:spPr>
          <a:xfrm>
            <a:off x="3431326" y="1441157"/>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295D2214-BDD4-6E29-8C03-95A767545D67}"/>
              </a:ext>
            </a:extLst>
          </p:cNvPr>
          <p:cNvCxnSpPr>
            <a:cxnSpLocks/>
          </p:cNvCxnSpPr>
          <p:nvPr userDrawn="1"/>
        </p:nvCxnSpPr>
        <p:spPr>
          <a:xfrm>
            <a:off x="504000" y="4335153"/>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71B83E05-CD05-27B3-7080-96021D212C94}"/>
              </a:ext>
            </a:extLst>
          </p:cNvPr>
          <p:cNvCxnSpPr>
            <a:cxnSpLocks/>
          </p:cNvCxnSpPr>
          <p:nvPr userDrawn="1"/>
        </p:nvCxnSpPr>
        <p:spPr>
          <a:xfrm>
            <a:off x="3431326" y="4335153"/>
            <a:ext cx="2880000" cy="0"/>
          </a:xfrm>
          <a:prstGeom prst="line">
            <a:avLst/>
          </a:prstGeom>
          <a:ln w="9525">
            <a:solidFill>
              <a:srgbClr val="002F30"/>
            </a:solidFill>
          </a:ln>
        </p:spPr>
        <p:style>
          <a:lnRef idx="2">
            <a:schemeClr val="dk1"/>
          </a:lnRef>
          <a:fillRef idx="0">
            <a:schemeClr val="dk1"/>
          </a:fillRef>
          <a:effectRef idx="1">
            <a:schemeClr val="dk1"/>
          </a:effectRef>
          <a:fontRef idx="minor">
            <a:schemeClr val="tx1"/>
          </a:fontRef>
        </p:style>
      </p:cxnSp>
      <p:sp>
        <p:nvSpPr>
          <p:cNvPr id="5" name="Text Placeholder 9">
            <a:extLst>
              <a:ext uri="{FF2B5EF4-FFF2-40B4-BE49-F238E27FC236}">
                <a16:creationId xmlns:a16="http://schemas.microsoft.com/office/drawing/2014/main" id="{9B72E731-ECF2-CC93-B97B-B0C771B862FC}"/>
              </a:ext>
            </a:extLst>
          </p:cNvPr>
          <p:cNvSpPr>
            <a:spLocks noGrp="1"/>
          </p:cNvSpPr>
          <p:nvPr>
            <p:ph type="body" sz="quarter" idx="17" hasCustomPrompt="1"/>
          </p:nvPr>
        </p:nvSpPr>
        <p:spPr>
          <a:xfrm>
            <a:off x="504000" y="684000"/>
            <a:ext cx="5811075" cy="289036"/>
          </a:xfrm>
          <a:prstGeom prst="rect">
            <a:avLst/>
          </a:prstGeom>
          <a:noFill/>
        </p:spPr>
        <p:txBody>
          <a:bodyPr anchor="ctr"/>
          <a:lstStyle>
            <a:lvl1pPr marL="0" indent="0" algn="ctr" defTabSz="457200" rtl="0" eaLnBrk="1" latinLnBrk="0" hangingPunct="1">
              <a:buNone/>
              <a:defRPr lang="en-US" sz="1600" b="0" kern="1200" baseline="0" dirty="0" smtClean="0">
                <a:solidFill>
                  <a:srgbClr val="1F1F1F"/>
                </a:solidFill>
                <a:latin typeface="Piraeus Open Serif" pitchFamily="50" charset="0"/>
                <a:ea typeface="+mn-ea"/>
                <a:cs typeface="Segoe UI" panose="020B0502040204020203" pitchFamily="34" charset="0"/>
              </a:defRPr>
            </a:lvl1pPr>
          </a:lstStyle>
          <a:p>
            <a:pPr lvl="0"/>
            <a:r>
              <a:rPr lang="en-US"/>
              <a:t>Edit Master text styles</a:t>
            </a:r>
          </a:p>
        </p:txBody>
      </p:sp>
      <p:pic>
        <p:nvPicPr>
          <p:cNvPr id="4" name="Picture 3" descr="A black and green logo&#10;&#10;AI-generated content may be incorrect.">
            <a:extLst>
              <a:ext uri="{FF2B5EF4-FFF2-40B4-BE49-F238E27FC236}">
                <a16:creationId xmlns:a16="http://schemas.microsoft.com/office/drawing/2014/main" id="{D9C55F5A-D386-CD7D-E6EA-6194CA9FF9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100" y="197292"/>
            <a:ext cx="505975" cy="391291"/>
          </a:xfrm>
          <a:prstGeom prst="rect">
            <a:avLst/>
          </a:prstGeom>
        </p:spPr>
      </p:pic>
      <p:sp>
        <p:nvSpPr>
          <p:cNvPr id="7" name="Text Box 3">
            <a:extLst>
              <a:ext uri="{FF2B5EF4-FFF2-40B4-BE49-F238E27FC236}">
                <a16:creationId xmlns:a16="http://schemas.microsoft.com/office/drawing/2014/main" id="{1D9C7A05-691A-D3F2-BA25-62EB5C942EAA}"/>
              </a:ext>
            </a:extLst>
          </p:cNvPr>
          <p:cNvSpPr txBox="1">
            <a:spLocks noChangeArrowheads="1"/>
          </p:cNvSpPr>
          <p:nvPr userDrawn="1"/>
        </p:nvSpPr>
        <p:spPr bwMode="auto">
          <a:xfrm flipH="1">
            <a:off x="6328772" y="9514876"/>
            <a:ext cx="529227" cy="301916"/>
          </a:xfrm>
          <a:prstGeom prst="rect">
            <a:avLst/>
          </a:prstGeom>
          <a:noFill/>
          <a:ln>
            <a:noFill/>
          </a:ln>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fld id="{3F3A65DC-0CA2-41C7-83BD-9370F83D53DC}" type="slidenum">
              <a:rPr kumimoji="0" lang="en-US" altLang="en-US" sz="800" b="0" i="0" u="none" strike="noStrike" cap="none" normalizeH="0" baseline="0" smtClean="0">
                <a:ln>
                  <a:noFill/>
                </a:ln>
                <a:solidFill>
                  <a:srgbClr val="1F1F1F"/>
                </a:solidFill>
                <a:effectLst/>
                <a:latin typeface="Piraeus Open Sans" pitchFamily="50" charset="0"/>
              </a:rPr>
              <a:pPr marL="0" marR="0" lvl="0" indent="0" algn="ctr" defTabSz="914400" rtl="0" eaLnBrk="0" fontAlgn="base" latinLnBrk="0" hangingPunct="0">
                <a:lnSpc>
                  <a:spcPct val="100000"/>
                </a:lnSpc>
                <a:spcBef>
                  <a:spcPct val="0"/>
                </a:spcBef>
                <a:spcAft>
                  <a:spcPct val="0"/>
                </a:spcAft>
                <a:buClrTx/>
                <a:buSzTx/>
                <a:buFontTx/>
                <a:buNone/>
                <a:tabLst/>
              </a:pPr>
              <a:t>‹#›</a:t>
            </a:fld>
            <a:endParaRPr kumimoji="0" lang="en-US" altLang="en-US" sz="1800" b="0" i="0" u="none" strike="noStrike" cap="none" normalizeH="0" baseline="0">
              <a:ln>
                <a:noFill/>
              </a:ln>
              <a:solidFill>
                <a:srgbClr val="1F1F1F"/>
              </a:solidFill>
              <a:effectLst/>
              <a:latin typeface="Piraeus Open Sans" pitchFamily="50" charset="0"/>
            </a:endParaRPr>
          </a:p>
        </p:txBody>
      </p:sp>
      <p:sp>
        <p:nvSpPr>
          <p:cNvPr id="8" name="Rectangle 2">
            <a:extLst>
              <a:ext uri="{FF2B5EF4-FFF2-40B4-BE49-F238E27FC236}">
                <a16:creationId xmlns:a16="http://schemas.microsoft.com/office/drawing/2014/main" id="{6B30C331-7970-2BE5-86F5-142B40839980}"/>
              </a:ext>
            </a:extLst>
          </p:cNvPr>
          <p:cNvSpPr>
            <a:spLocks noChangeArrowheads="1"/>
          </p:cNvSpPr>
          <p:nvPr userDrawn="1"/>
        </p:nvSpPr>
        <p:spPr bwMode="auto">
          <a:xfrm flipH="1">
            <a:off x="4048125" y="9514876"/>
            <a:ext cx="2375898" cy="300205"/>
          </a:xfrm>
          <a:prstGeom prst="rect">
            <a:avLst/>
          </a:prstGeom>
          <a:noFill/>
          <a:ln>
            <a:noFill/>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kumimoji="0" lang="el-GR" altLang="en-US" sz="800" b="0" i="0" u="none" strike="noStrike" cap="none" normalizeH="0" baseline="0" dirty="0">
                <a:ln>
                  <a:noFill/>
                </a:ln>
                <a:solidFill>
                  <a:srgbClr val="1F1F1F"/>
                </a:solidFill>
                <a:effectLst/>
                <a:latin typeface="Piraeus Open Sans" pitchFamily="2" charset="0"/>
              </a:rPr>
              <a:t>Οικονομική Ανάλυση &amp; Επενδυτική Στρατηγική</a:t>
            </a:r>
            <a:r>
              <a:rPr kumimoji="0" lang="en-US" altLang="en-US" sz="800" b="0" i="0" u="none" strike="noStrike" cap="none" normalizeH="0" baseline="0" dirty="0">
                <a:ln>
                  <a:noFill/>
                </a:ln>
                <a:solidFill>
                  <a:srgbClr val="1F1F1F"/>
                </a:solidFill>
                <a:effectLst/>
                <a:latin typeface="Piraeus Open Sans" pitchFamily="2" charset="0"/>
              </a:rPr>
              <a:t>  </a:t>
            </a:r>
            <a:r>
              <a:rPr kumimoji="0" lang="el-GR" altLang="en-US" sz="800" b="0" i="0" u="none" strike="noStrike" cap="none" normalizeH="0" baseline="0" dirty="0">
                <a:ln>
                  <a:noFill/>
                </a:ln>
                <a:solidFill>
                  <a:srgbClr val="1F1F1F"/>
                </a:solidFill>
                <a:effectLst/>
                <a:latin typeface="Piraeus Open Sans" pitchFamily="2" charset="0"/>
              </a:rPr>
              <a:t> </a:t>
            </a:r>
            <a:endParaRPr kumimoji="0" lang="en-US" altLang="en-US" sz="800" b="0" i="0" u="none" strike="noStrike" cap="none" normalizeH="0" baseline="0" dirty="0">
              <a:ln>
                <a:noFill/>
              </a:ln>
              <a:solidFill>
                <a:srgbClr val="1F1F1F"/>
              </a:solidFill>
              <a:effectLst/>
              <a:latin typeface="Piraeus Open Serif" pitchFamily="50" charset="0"/>
            </a:endParaRPr>
          </a:p>
        </p:txBody>
      </p:sp>
    </p:spTree>
    <p:extLst>
      <p:ext uri="{BB962C8B-B14F-4D97-AF65-F5344CB8AC3E}">
        <p14:creationId xmlns:p14="http://schemas.microsoft.com/office/powerpoint/2010/main" val="126226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bg>
      <p:bgPr>
        <a:solidFill>
          <a:srgbClr val="E9E7DF"/>
        </a:solidFill>
        <a:effectLst/>
      </p:bgPr>
    </p:bg>
    <p:spTree>
      <p:nvGrpSpPr>
        <p:cNvPr id="1" name=""/>
        <p:cNvGrpSpPr/>
        <p:nvPr/>
      </p:nvGrpSpPr>
      <p:grpSpPr>
        <a:xfrm>
          <a:off x="0" y="0"/>
          <a:ext cx="0" cy="0"/>
          <a:chOff x="0" y="0"/>
          <a:chExt cx="0" cy="0"/>
        </a:xfrm>
      </p:grpSpPr>
      <p:pic>
        <p:nvPicPr>
          <p:cNvPr id="4" name="Picture 3" descr="A black and green logo&#10;&#10;AI-generated content may be incorrect.">
            <a:extLst>
              <a:ext uri="{FF2B5EF4-FFF2-40B4-BE49-F238E27FC236}">
                <a16:creationId xmlns:a16="http://schemas.microsoft.com/office/drawing/2014/main" id="{CBE6E85D-D869-2A60-E650-EDE9A5A9C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100" y="197292"/>
            <a:ext cx="505975" cy="391291"/>
          </a:xfrm>
          <a:prstGeom prst="rect">
            <a:avLst/>
          </a:prstGeom>
        </p:spPr>
      </p:pic>
      <p:sp>
        <p:nvSpPr>
          <p:cNvPr id="5" name="Text Box 3">
            <a:extLst>
              <a:ext uri="{FF2B5EF4-FFF2-40B4-BE49-F238E27FC236}">
                <a16:creationId xmlns:a16="http://schemas.microsoft.com/office/drawing/2014/main" id="{B84B3F98-1ED4-FC2E-ADE8-1BC4EEF86342}"/>
              </a:ext>
            </a:extLst>
          </p:cNvPr>
          <p:cNvSpPr txBox="1">
            <a:spLocks noChangeArrowheads="1"/>
          </p:cNvSpPr>
          <p:nvPr userDrawn="1"/>
        </p:nvSpPr>
        <p:spPr bwMode="auto">
          <a:xfrm flipH="1">
            <a:off x="6328772" y="9514876"/>
            <a:ext cx="529227" cy="301916"/>
          </a:xfrm>
          <a:prstGeom prst="rect">
            <a:avLst/>
          </a:prstGeom>
          <a:noFill/>
          <a:ln>
            <a:noFill/>
          </a:ln>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fld id="{3F3A65DC-0CA2-41C7-83BD-9370F83D53DC}" type="slidenum">
              <a:rPr kumimoji="0" lang="en-US" altLang="en-US" sz="800" b="0" i="0" u="none" strike="noStrike" cap="none" normalizeH="0" baseline="0" smtClean="0">
                <a:ln>
                  <a:noFill/>
                </a:ln>
                <a:solidFill>
                  <a:srgbClr val="1F1F1F"/>
                </a:solidFill>
                <a:effectLst/>
                <a:latin typeface="Piraeus Open Sans" pitchFamily="50" charset="0"/>
              </a:rPr>
              <a:pPr marL="0" marR="0" lvl="0" indent="0" algn="ctr" defTabSz="914400" rtl="0" eaLnBrk="0" fontAlgn="base" latinLnBrk="0" hangingPunct="0">
                <a:lnSpc>
                  <a:spcPct val="100000"/>
                </a:lnSpc>
                <a:spcBef>
                  <a:spcPct val="0"/>
                </a:spcBef>
                <a:spcAft>
                  <a:spcPct val="0"/>
                </a:spcAft>
                <a:buClrTx/>
                <a:buSzTx/>
                <a:buFontTx/>
                <a:buNone/>
                <a:tabLst/>
              </a:pPr>
              <a:t>‹#›</a:t>
            </a:fld>
            <a:endParaRPr kumimoji="0" lang="en-US" altLang="en-US" sz="1800" b="0" i="0" u="none" strike="noStrike" cap="none" normalizeH="0" baseline="0" dirty="0">
              <a:ln>
                <a:noFill/>
              </a:ln>
              <a:solidFill>
                <a:srgbClr val="1F1F1F"/>
              </a:solidFill>
              <a:effectLst/>
              <a:latin typeface="Piraeus Open Sans" pitchFamily="50" charset="0"/>
            </a:endParaRPr>
          </a:p>
        </p:txBody>
      </p:sp>
      <p:sp>
        <p:nvSpPr>
          <p:cNvPr id="6" name="Rectangle 2">
            <a:extLst>
              <a:ext uri="{FF2B5EF4-FFF2-40B4-BE49-F238E27FC236}">
                <a16:creationId xmlns:a16="http://schemas.microsoft.com/office/drawing/2014/main" id="{0BC11637-937C-8D09-0F88-DC72C0A2EB26}"/>
              </a:ext>
            </a:extLst>
          </p:cNvPr>
          <p:cNvSpPr>
            <a:spLocks noChangeArrowheads="1"/>
          </p:cNvSpPr>
          <p:nvPr userDrawn="1"/>
        </p:nvSpPr>
        <p:spPr bwMode="auto">
          <a:xfrm flipH="1">
            <a:off x="4048125" y="9514876"/>
            <a:ext cx="2375898" cy="300205"/>
          </a:xfrm>
          <a:prstGeom prst="rect">
            <a:avLst/>
          </a:prstGeom>
          <a:noFill/>
          <a:ln>
            <a:noFill/>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kumimoji="0" lang="el-GR" altLang="en-US" sz="800" b="0" i="0" u="none" strike="noStrike" cap="none" normalizeH="0" baseline="0" dirty="0">
                <a:ln>
                  <a:noFill/>
                </a:ln>
                <a:solidFill>
                  <a:srgbClr val="1F1F1F"/>
                </a:solidFill>
                <a:effectLst/>
                <a:latin typeface="Piraeus Open Sans" pitchFamily="2" charset="0"/>
              </a:rPr>
              <a:t>Οικονομική Ανάλυση &amp; Επενδυτική Στρατηγική</a:t>
            </a:r>
            <a:r>
              <a:rPr kumimoji="0" lang="en-US" altLang="en-US" sz="800" b="0" i="0" u="none" strike="noStrike" cap="none" normalizeH="0" baseline="0" dirty="0">
                <a:ln>
                  <a:noFill/>
                </a:ln>
                <a:solidFill>
                  <a:srgbClr val="1F1F1F"/>
                </a:solidFill>
                <a:effectLst/>
                <a:latin typeface="Piraeus Open Sans" pitchFamily="2" charset="0"/>
              </a:rPr>
              <a:t>  </a:t>
            </a:r>
            <a:r>
              <a:rPr kumimoji="0" lang="el-GR" altLang="en-US" sz="800" b="0" i="0" u="none" strike="noStrike" cap="none" normalizeH="0" baseline="0" dirty="0">
                <a:ln>
                  <a:noFill/>
                </a:ln>
                <a:solidFill>
                  <a:srgbClr val="1F1F1F"/>
                </a:solidFill>
                <a:effectLst/>
                <a:latin typeface="Piraeus Open Sans" pitchFamily="2" charset="0"/>
              </a:rPr>
              <a:t> </a:t>
            </a:r>
            <a:endParaRPr kumimoji="0" lang="en-US" altLang="en-US" sz="800" b="0" i="0" u="none" strike="noStrike" cap="none" normalizeH="0" baseline="0" dirty="0">
              <a:ln>
                <a:noFill/>
              </a:ln>
              <a:solidFill>
                <a:srgbClr val="1F1F1F"/>
              </a:solidFill>
              <a:effectLst/>
              <a:latin typeface="Piraeus Open Serif" pitchFamily="50" charset="0"/>
            </a:endParaRPr>
          </a:p>
        </p:txBody>
      </p:sp>
    </p:spTree>
    <p:extLst>
      <p:ext uri="{BB962C8B-B14F-4D97-AF65-F5344CB8AC3E}">
        <p14:creationId xmlns:p14="http://schemas.microsoft.com/office/powerpoint/2010/main" val="1286996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bg>
      <p:bgPr>
        <a:solidFill>
          <a:srgbClr val="E9E7DF"/>
        </a:solidFill>
        <a:effectLst/>
      </p:bgPr>
    </p:bg>
    <p:spTree>
      <p:nvGrpSpPr>
        <p:cNvPr id="1" name=""/>
        <p:cNvGrpSpPr/>
        <p:nvPr/>
      </p:nvGrpSpPr>
      <p:grpSpPr>
        <a:xfrm>
          <a:off x="0" y="0"/>
          <a:ext cx="0" cy="0"/>
          <a:chOff x="0" y="0"/>
          <a:chExt cx="0" cy="0"/>
        </a:xfrm>
      </p:grpSpPr>
      <p:pic>
        <p:nvPicPr>
          <p:cNvPr id="4" name="Picture 3" descr="A black and green logo&#10;&#10;AI-generated content may be incorrect.">
            <a:extLst>
              <a:ext uri="{FF2B5EF4-FFF2-40B4-BE49-F238E27FC236}">
                <a16:creationId xmlns:a16="http://schemas.microsoft.com/office/drawing/2014/main" id="{CBE6E85D-D869-2A60-E650-EDE9A5A9C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5100" y="197292"/>
            <a:ext cx="505975" cy="391291"/>
          </a:xfrm>
          <a:prstGeom prst="rect">
            <a:avLst/>
          </a:prstGeom>
        </p:spPr>
      </p:pic>
      <p:sp>
        <p:nvSpPr>
          <p:cNvPr id="5" name="Text Box 3">
            <a:extLst>
              <a:ext uri="{FF2B5EF4-FFF2-40B4-BE49-F238E27FC236}">
                <a16:creationId xmlns:a16="http://schemas.microsoft.com/office/drawing/2014/main" id="{6A81BDA7-9DEB-7DF4-0BE4-54A616603318}"/>
              </a:ext>
            </a:extLst>
          </p:cNvPr>
          <p:cNvSpPr txBox="1">
            <a:spLocks noChangeArrowheads="1"/>
          </p:cNvSpPr>
          <p:nvPr userDrawn="1"/>
        </p:nvSpPr>
        <p:spPr bwMode="auto">
          <a:xfrm flipH="1">
            <a:off x="6328772" y="9514876"/>
            <a:ext cx="529227" cy="301916"/>
          </a:xfrm>
          <a:prstGeom prst="rect">
            <a:avLst/>
          </a:prstGeom>
          <a:noFill/>
          <a:ln>
            <a:noFill/>
          </a:ln>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fld id="{3F3A65DC-0CA2-41C7-83BD-9370F83D53DC}" type="slidenum">
              <a:rPr kumimoji="0" lang="en-US" altLang="en-US" sz="800" b="0" i="0" u="none" strike="noStrike" cap="none" normalizeH="0" baseline="0" smtClean="0">
                <a:ln>
                  <a:noFill/>
                </a:ln>
                <a:solidFill>
                  <a:srgbClr val="1F1F1F"/>
                </a:solidFill>
                <a:effectLst/>
                <a:latin typeface="Piraeus Open Sans" pitchFamily="50" charset="0"/>
              </a:rPr>
              <a:pPr marL="0" marR="0" lvl="0" indent="0" algn="ctr" defTabSz="914400" rtl="0" eaLnBrk="0" fontAlgn="base" latinLnBrk="0" hangingPunct="0">
                <a:lnSpc>
                  <a:spcPct val="100000"/>
                </a:lnSpc>
                <a:spcBef>
                  <a:spcPct val="0"/>
                </a:spcBef>
                <a:spcAft>
                  <a:spcPct val="0"/>
                </a:spcAft>
                <a:buClrTx/>
                <a:buSzTx/>
                <a:buFontTx/>
                <a:buNone/>
                <a:tabLst/>
              </a:pPr>
              <a:t>‹#›</a:t>
            </a:fld>
            <a:endParaRPr kumimoji="0" lang="en-US" altLang="en-US" sz="1800" b="0" i="0" u="none" strike="noStrike" cap="none" normalizeH="0" baseline="0">
              <a:ln>
                <a:noFill/>
              </a:ln>
              <a:solidFill>
                <a:srgbClr val="1F1F1F"/>
              </a:solidFill>
              <a:effectLst/>
              <a:latin typeface="Piraeus Open Sans" pitchFamily="50" charset="0"/>
            </a:endParaRPr>
          </a:p>
        </p:txBody>
      </p:sp>
      <p:sp>
        <p:nvSpPr>
          <p:cNvPr id="6" name="Rectangle 2">
            <a:extLst>
              <a:ext uri="{FF2B5EF4-FFF2-40B4-BE49-F238E27FC236}">
                <a16:creationId xmlns:a16="http://schemas.microsoft.com/office/drawing/2014/main" id="{5587C76A-D7B0-6AEB-87F6-F290A9C93A35}"/>
              </a:ext>
            </a:extLst>
          </p:cNvPr>
          <p:cNvSpPr>
            <a:spLocks noChangeArrowheads="1"/>
          </p:cNvSpPr>
          <p:nvPr userDrawn="1"/>
        </p:nvSpPr>
        <p:spPr bwMode="auto">
          <a:xfrm flipH="1">
            <a:off x="4048125" y="9514876"/>
            <a:ext cx="2375898" cy="300205"/>
          </a:xfrm>
          <a:prstGeom prst="rect">
            <a:avLst/>
          </a:prstGeom>
          <a:noFill/>
          <a:ln>
            <a:noFill/>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kumimoji="0" lang="el-GR" altLang="en-US" sz="800" b="0" i="0" u="none" strike="noStrike" cap="none" normalizeH="0" baseline="0" dirty="0">
                <a:ln>
                  <a:noFill/>
                </a:ln>
                <a:solidFill>
                  <a:srgbClr val="1F1F1F"/>
                </a:solidFill>
                <a:effectLst/>
                <a:latin typeface="Piraeus Open Sans" pitchFamily="2" charset="0"/>
              </a:rPr>
              <a:t>Οικονομική Ανάλυση &amp; Επενδυτική Στρατηγική</a:t>
            </a:r>
            <a:r>
              <a:rPr kumimoji="0" lang="en-US" altLang="en-US" sz="800" b="0" i="0" u="none" strike="noStrike" cap="none" normalizeH="0" baseline="0" dirty="0">
                <a:ln>
                  <a:noFill/>
                </a:ln>
                <a:solidFill>
                  <a:srgbClr val="1F1F1F"/>
                </a:solidFill>
                <a:effectLst/>
                <a:latin typeface="Piraeus Open Sans" pitchFamily="2" charset="0"/>
              </a:rPr>
              <a:t>  </a:t>
            </a:r>
            <a:r>
              <a:rPr kumimoji="0" lang="el-GR" altLang="en-US" sz="800" b="0" i="0" u="none" strike="noStrike" cap="none" normalizeH="0" baseline="0" dirty="0">
                <a:ln>
                  <a:noFill/>
                </a:ln>
                <a:solidFill>
                  <a:srgbClr val="1F1F1F"/>
                </a:solidFill>
                <a:effectLst/>
                <a:latin typeface="Piraeus Open Sans" pitchFamily="2" charset="0"/>
              </a:rPr>
              <a:t> </a:t>
            </a:r>
            <a:endParaRPr kumimoji="0" lang="en-US" altLang="en-US" sz="800" b="0" i="0" u="none" strike="noStrike" cap="none" normalizeH="0" baseline="0" dirty="0">
              <a:ln>
                <a:noFill/>
              </a:ln>
              <a:solidFill>
                <a:srgbClr val="1F1F1F"/>
              </a:solidFill>
              <a:effectLst/>
              <a:latin typeface="Piraeus Open Serif" pitchFamily="50" charset="0"/>
            </a:endParaRPr>
          </a:p>
        </p:txBody>
      </p:sp>
    </p:spTree>
    <p:extLst>
      <p:ext uri="{BB962C8B-B14F-4D97-AF65-F5344CB8AC3E}">
        <p14:creationId xmlns:p14="http://schemas.microsoft.com/office/powerpoint/2010/main" val="2715543607"/>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9E7DF"/>
        </a:solidFill>
        <a:effectLst/>
      </p:bgPr>
    </p:bg>
    <p:spTree>
      <p:nvGrpSpPr>
        <p:cNvPr id="1" name=""/>
        <p:cNvGrpSpPr/>
        <p:nvPr/>
      </p:nvGrpSpPr>
      <p:grpSpPr>
        <a:xfrm>
          <a:off x="0" y="0"/>
          <a:ext cx="0" cy="0"/>
          <a:chOff x="0" y="0"/>
          <a:chExt cx="0" cy="0"/>
        </a:xfrm>
      </p:grpSpPr>
      <p:sp>
        <p:nvSpPr>
          <p:cNvPr id="3" name="Text Box 3">
            <a:extLst>
              <a:ext uri="{FF2B5EF4-FFF2-40B4-BE49-F238E27FC236}">
                <a16:creationId xmlns:a16="http://schemas.microsoft.com/office/drawing/2014/main" id="{88C08227-94A9-9B38-8349-BADC3E5C3365}"/>
              </a:ext>
            </a:extLst>
          </p:cNvPr>
          <p:cNvSpPr txBox="1">
            <a:spLocks noChangeArrowheads="1"/>
          </p:cNvSpPr>
          <p:nvPr userDrawn="1"/>
        </p:nvSpPr>
        <p:spPr bwMode="auto">
          <a:xfrm flipH="1">
            <a:off x="6328772" y="9514876"/>
            <a:ext cx="529227" cy="301916"/>
          </a:xfrm>
          <a:prstGeom prst="rect">
            <a:avLst/>
          </a:prstGeom>
          <a:noFill/>
          <a:ln>
            <a:noFill/>
          </a:ln>
          <a:effectLst/>
        </p:spPr>
        <p:txBody>
          <a:bodyPr vert="horz" wrap="squar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fld id="{3F3A65DC-0CA2-41C7-83BD-9370F83D53DC}" type="slidenum">
              <a:rPr kumimoji="0" lang="en-US" altLang="en-US" sz="800" b="0" i="0" u="none" strike="noStrike" cap="none" normalizeH="0" baseline="0" smtClean="0">
                <a:ln>
                  <a:noFill/>
                </a:ln>
                <a:solidFill>
                  <a:srgbClr val="1F1F1F"/>
                </a:solidFill>
                <a:effectLst/>
                <a:latin typeface="Piraeus Open Sans" pitchFamily="50" charset="0"/>
              </a:rPr>
              <a:pPr marL="0" marR="0" lvl="0" indent="0" algn="ctr" defTabSz="914400" rtl="0" eaLnBrk="0" fontAlgn="base" latinLnBrk="0" hangingPunct="0">
                <a:lnSpc>
                  <a:spcPct val="100000"/>
                </a:lnSpc>
                <a:spcBef>
                  <a:spcPct val="0"/>
                </a:spcBef>
                <a:spcAft>
                  <a:spcPct val="0"/>
                </a:spcAft>
                <a:buClrTx/>
                <a:buSzTx/>
                <a:buFontTx/>
                <a:buNone/>
                <a:tabLst/>
              </a:pPr>
              <a:t>‹#›</a:t>
            </a:fld>
            <a:endParaRPr kumimoji="0" lang="en-US" altLang="en-US" sz="1800" b="0" i="0" u="none" strike="noStrike" cap="none" normalizeH="0" baseline="0" dirty="0">
              <a:ln>
                <a:noFill/>
              </a:ln>
              <a:solidFill>
                <a:srgbClr val="1F1F1F"/>
              </a:solidFill>
              <a:effectLst/>
              <a:latin typeface="Piraeus Open Sans" pitchFamily="50" charset="0"/>
            </a:endParaRPr>
          </a:p>
        </p:txBody>
      </p:sp>
      <p:sp>
        <p:nvSpPr>
          <p:cNvPr id="4" name="Rectangle 2">
            <a:extLst>
              <a:ext uri="{FF2B5EF4-FFF2-40B4-BE49-F238E27FC236}">
                <a16:creationId xmlns:a16="http://schemas.microsoft.com/office/drawing/2014/main" id="{16A11BB2-CCC8-2247-D820-3FDE4DD096C9}"/>
              </a:ext>
            </a:extLst>
          </p:cNvPr>
          <p:cNvSpPr>
            <a:spLocks noChangeArrowheads="1"/>
          </p:cNvSpPr>
          <p:nvPr userDrawn="1"/>
        </p:nvSpPr>
        <p:spPr bwMode="auto">
          <a:xfrm flipH="1">
            <a:off x="4048125" y="9514876"/>
            <a:ext cx="2375898" cy="300205"/>
          </a:xfrm>
          <a:prstGeom prst="rect">
            <a:avLst/>
          </a:prstGeom>
          <a:noFill/>
          <a:ln>
            <a:noFill/>
          </a:ln>
        </p:spPr>
        <p:txBody>
          <a:bodyPr vert="horz" wrap="square" lIns="91440" tIns="45720" rIns="91440" bIns="45720" numCol="1" anchor="ctr"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kumimoji="0" lang="el-GR" altLang="en-US" sz="800" b="0" i="0" u="none" strike="noStrike" cap="none" normalizeH="0" baseline="0" dirty="0">
                <a:ln>
                  <a:noFill/>
                </a:ln>
                <a:solidFill>
                  <a:srgbClr val="1F1F1F"/>
                </a:solidFill>
                <a:effectLst/>
                <a:latin typeface="Piraeus Open Sans" pitchFamily="2" charset="0"/>
              </a:rPr>
              <a:t>Οικονομική Ανάλυση &amp; Επενδυτική Στρατηγική</a:t>
            </a:r>
            <a:r>
              <a:rPr kumimoji="0" lang="en-US" altLang="en-US" sz="800" b="0" i="0" u="none" strike="noStrike" cap="none" normalizeH="0" baseline="0" dirty="0">
                <a:ln>
                  <a:noFill/>
                </a:ln>
                <a:solidFill>
                  <a:srgbClr val="1F1F1F"/>
                </a:solidFill>
                <a:effectLst/>
                <a:latin typeface="Piraeus Open Sans" pitchFamily="2" charset="0"/>
              </a:rPr>
              <a:t>  </a:t>
            </a:r>
            <a:r>
              <a:rPr kumimoji="0" lang="el-GR" altLang="en-US" sz="800" b="0" i="0" u="none" strike="noStrike" cap="none" normalizeH="0" baseline="0" dirty="0">
                <a:ln>
                  <a:noFill/>
                </a:ln>
                <a:solidFill>
                  <a:srgbClr val="1F1F1F"/>
                </a:solidFill>
                <a:effectLst/>
                <a:latin typeface="Piraeus Open Sans" pitchFamily="2" charset="0"/>
              </a:rPr>
              <a:t> </a:t>
            </a:r>
            <a:endParaRPr kumimoji="0" lang="en-US" altLang="en-US" sz="800" b="0" i="0" u="none" strike="noStrike" cap="none" normalizeH="0" baseline="0" dirty="0">
              <a:ln>
                <a:noFill/>
              </a:ln>
              <a:solidFill>
                <a:srgbClr val="1F1F1F"/>
              </a:solidFill>
              <a:effectLst/>
              <a:latin typeface="Piraeus Open Serif" pitchFamily="50" charset="0"/>
            </a:endParaRPr>
          </a:p>
        </p:txBody>
      </p:sp>
    </p:spTree>
    <p:extLst>
      <p:ext uri="{BB962C8B-B14F-4D97-AF65-F5344CB8AC3E}">
        <p14:creationId xmlns:p14="http://schemas.microsoft.com/office/powerpoint/2010/main" val="521203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bg>
      <p:bgPr>
        <a:solidFill>
          <a:srgbClr val="C9C2AE"/>
        </a:solidFill>
        <a:effectLst/>
      </p:bgPr>
    </p:bg>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BBC5F8DB-0DE4-FA65-BFBF-479862045796}"/>
              </a:ext>
            </a:extLst>
          </p:cNvPr>
          <p:cNvSpPr>
            <a:spLocks noChangeArrowheads="1"/>
          </p:cNvSpPr>
          <p:nvPr userDrawn="1"/>
        </p:nvSpPr>
        <p:spPr bwMode="auto">
          <a:xfrm>
            <a:off x="1588" y="0"/>
            <a:ext cx="6856412" cy="10080626"/>
          </a:xfrm>
          <a:prstGeom prst="rect">
            <a:avLst/>
          </a:prstGeom>
          <a:solidFill>
            <a:srgbClr val="C9C2AE"/>
          </a:solidFill>
          <a:ln>
            <a:noFill/>
          </a:ln>
          <a:effectLst/>
        </p:spPr>
        <p:txBody>
          <a:bodyPr vert="horz" wrap="square" lIns="36576" tIns="36576" rIns="36576" bIns="36576" numCol="1" anchor="t" anchorCtr="0" compatLnSpc="1">
            <a:prstTxWarp prst="textNoShape">
              <a:avLst/>
            </a:prstTxWarp>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bg>
      <p:bgPr>
        <a:solidFill>
          <a:srgbClr val="E9E7DF">
            <a:alpha val="10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7744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53" r:id="rId1"/>
    <p:sldLayoutId id="2147483783" r:id="rId2"/>
    <p:sldLayoutId id="2147483782" r:id="rId3"/>
    <p:sldLayoutId id="2147483778" r:id="rId4"/>
    <p:sldLayoutId id="2147483779" r:id="rId5"/>
    <p:sldLayoutId id="2147483785" r:id="rId6"/>
    <p:sldLayoutId id="2147483780" r:id="rId7"/>
    <p:sldLayoutId id="2147483777" r:id="rId8"/>
    <p:sldLayoutId id="2147483760" r:id="rId9"/>
    <p:sldLayoutId id="2147483784" r:id="rId10"/>
  </p:sldLayoutIdLst>
  <p:hf sldNum="0" hdr="0" ftr="0" dt="0"/>
  <p:txStyles>
    <p:titleStyle>
      <a:lvl1pPr algn="l" defTabSz="518419" rtl="0" eaLnBrk="0" fontAlgn="base" hangingPunct="0">
        <a:spcBef>
          <a:spcPct val="0"/>
        </a:spcBef>
        <a:spcAft>
          <a:spcPct val="0"/>
        </a:spcAft>
        <a:defRPr sz="1800" b="1" kern="1200">
          <a:solidFill>
            <a:srgbClr val="3E5D92"/>
          </a:solidFill>
          <a:latin typeface="+mj-lt"/>
          <a:ea typeface="+mj-ea"/>
          <a:cs typeface="+mj-cs"/>
        </a:defRPr>
      </a:lvl1pPr>
      <a:lvl2pPr algn="l" defTabSz="518419" rtl="0" eaLnBrk="0" fontAlgn="base" hangingPunct="0">
        <a:spcBef>
          <a:spcPct val="0"/>
        </a:spcBef>
        <a:spcAft>
          <a:spcPct val="0"/>
        </a:spcAft>
        <a:defRPr sz="2500" b="1">
          <a:solidFill>
            <a:srgbClr val="EEA420"/>
          </a:solidFill>
          <a:latin typeface="Calibri" pitchFamily="34" charset="0"/>
        </a:defRPr>
      </a:lvl2pPr>
      <a:lvl3pPr algn="l" defTabSz="518419" rtl="0" eaLnBrk="0" fontAlgn="base" hangingPunct="0">
        <a:spcBef>
          <a:spcPct val="0"/>
        </a:spcBef>
        <a:spcAft>
          <a:spcPct val="0"/>
        </a:spcAft>
        <a:defRPr sz="2500" b="1">
          <a:solidFill>
            <a:srgbClr val="EEA420"/>
          </a:solidFill>
          <a:latin typeface="Calibri" pitchFamily="34" charset="0"/>
        </a:defRPr>
      </a:lvl3pPr>
      <a:lvl4pPr algn="l" defTabSz="518419" rtl="0" eaLnBrk="0" fontAlgn="base" hangingPunct="0">
        <a:spcBef>
          <a:spcPct val="0"/>
        </a:spcBef>
        <a:spcAft>
          <a:spcPct val="0"/>
        </a:spcAft>
        <a:defRPr sz="2500" b="1">
          <a:solidFill>
            <a:srgbClr val="EEA420"/>
          </a:solidFill>
          <a:latin typeface="Calibri" pitchFamily="34" charset="0"/>
        </a:defRPr>
      </a:lvl4pPr>
      <a:lvl5pPr algn="l" defTabSz="518419" rtl="0" eaLnBrk="0" fontAlgn="base" hangingPunct="0">
        <a:spcBef>
          <a:spcPct val="0"/>
        </a:spcBef>
        <a:spcAft>
          <a:spcPct val="0"/>
        </a:spcAft>
        <a:defRPr sz="2500" b="1">
          <a:solidFill>
            <a:srgbClr val="EEA420"/>
          </a:solidFill>
          <a:latin typeface="Calibri" pitchFamily="34" charset="0"/>
        </a:defRPr>
      </a:lvl5pPr>
      <a:lvl6pPr marL="518419" algn="l" defTabSz="518419" rtl="0" fontAlgn="base">
        <a:spcBef>
          <a:spcPct val="0"/>
        </a:spcBef>
        <a:spcAft>
          <a:spcPct val="0"/>
        </a:spcAft>
        <a:defRPr sz="2500" b="1">
          <a:solidFill>
            <a:srgbClr val="EEA420"/>
          </a:solidFill>
          <a:latin typeface="Calibri" pitchFamily="34" charset="0"/>
        </a:defRPr>
      </a:lvl6pPr>
      <a:lvl7pPr marL="1036838" algn="l" defTabSz="518419" rtl="0" fontAlgn="base">
        <a:spcBef>
          <a:spcPct val="0"/>
        </a:spcBef>
        <a:spcAft>
          <a:spcPct val="0"/>
        </a:spcAft>
        <a:defRPr sz="2500" b="1">
          <a:solidFill>
            <a:srgbClr val="EEA420"/>
          </a:solidFill>
          <a:latin typeface="Calibri" pitchFamily="34" charset="0"/>
        </a:defRPr>
      </a:lvl7pPr>
      <a:lvl8pPr marL="1555257" algn="l" defTabSz="518419" rtl="0" fontAlgn="base">
        <a:spcBef>
          <a:spcPct val="0"/>
        </a:spcBef>
        <a:spcAft>
          <a:spcPct val="0"/>
        </a:spcAft>
        <a:defRPr sz="2500" b="1">
          <a:solidFill>
            <a:srgbClr val="EEA420"/>
          </a:solidFill>
          <a:latin typeface="Calibri" pitchFamily="34" charset="0"/>
        </a:defRPr>
      </a:lvl8pPr>
      <a:lvl9pPr marL="2073676" algn="l" defTabSz="518419" rtl="0" fontAlgn="base">
        <a:spcBef>
          <a:spcPct val="0"/>
        </a:spcBef>
        <a:spcAft>
          <a:spcPct val="0"/>
        </a:spcAft>
        <a:defRPr sz="2500" b="1">
          <a:solidFill>
            <a:srgbClr val="EEA420"/>
          </a:solidFill>
          <a:latin typeface="Calibri" pitchFamily="34" charset="0"/>
        </a:defRPr>
      </a:lvl9pPr>
    </p:titleStyle>
    <p:bodyStyle>
      <a:lvl1pPr marL="388814" indent="-388814" algn="l" defTabSz="518419" rtl="0" eaLnBrk="0" fontAlgn="base" hangingPunct="0">
        <a:spcBef>
          <a:spcPct val="20000"/>
        </a:spcBef>
        <a:spcAft>
          <a:spcPct val="0"/>
        </a:spcAft>
        <a:buFont typeface="Arial" charset="0"/>
        <a:buChar char="•"/>
        <a:defRPr sz="2300" kern="1200">
          <a:solidFill>
            <a:srgbClr val="262626"/>
          </a:solidFill>
          <a:latin typeface="+mn-lt"/>
          <a:ea typeface="+mn-ea"/>
          <a:cs typeface="+mn-cs"/>
        </a:defRPr>
      </a:lvl1pPr>
      <a:lvl2pPr marL="842431" indent="-324012" algn="l" defTabSz="518419" rtl="0" eaLnBrk="0" fontAlgn="base" hangingPunct="0">
        <a:spcBef>
          <a:spcPct val="20000"/>
        </a:spcBef>
        <a:spcAft>
          <a:spcPct val="0"/>
        </a:spcAft>
        <a:buFont typeface="Arial" charset="0"/>
        <a:buChar char="–"/>
        <a:defRPr sz="3200" kern="1200">
          <a:solidFill>
            <a:srgbClr val="262626"/>
          </a:solidFill>
          <a:latin typeface="+mn-lt"/>
          <a:ea typeface="+mn-ea"/>
          <a:cs typeface="+mn-cs"/>
        </a:defRPr>
      </a:lvl2pPr>
      <a:lvl3pPr marL="1296048" indent="-259210" algn="l" defTabSz="518419" rtl="0" eaLnBrk="0" fontAlgn="base" hangingPunct="0">
        <a:spcBef>
          <a:spcPct val="20000"/>
        </a:spcBef>
        <a:spcAft>
          <a:spcPct val="0"/>
        </a:spcAft>
        <a:buFont typeface="Arial" charset="0"/>
        <a:buChar char="•"/>
        <a:defRPr sz="1800" kern="1200">
          <a:solidFill>
            <a:srgbClr val="262626"/>
          </a:solidFill>
          <a:latin typeface="+mn-lt"/>
          <a:ea typeface="+mn-ea"/>
          <a:cs typeface="+mn-cs"/>
        </a:defRPr>
      </a:lvl3pPr>
      <a:lvl4pPr marL="1814467" indent="-259210" algn="l" defTabSz="518419" rtl="0" eaLnBrk="0" fontAlgn="base" hangingPunct="0">
        <a:spcBef>
          <a:spcPct val="20000"/>
        </a:spcBef>
        <a:spcAft>
          <a:spcPct val="0"/>
        </a:spcAft>
        <a:buFont typeface="Arial" charset="0"/>
        <a:buChar char="–"/>
        <a:defRPr sz="1600" kern="1200">
          <a:solidFill>
            <a:srgbClr val="262626"/>
          </a:solidFill>
          <a:latin typeface="+mn-lt"/>
          <a:ea typeface="+mn-ea"/>
          <a:cs typeface="+mn-cs"/>
        </a:defRPr>
      </a:lvl4pPr>
      <a:lvl5pPr marL="2332886" indent="-259210" algn="l" defTabSz="518419" rtl="0" eaLnBrk="0" fontAlgn="base" hangingPunct="0">
        <a:spcBef>
          <a:spcPct val="20000"/>
        </a:spcBef>
        <a:spcAft>
          <a:spcPct val="0"/>
        </a:spcAft>
        <a:buFont typeface="Arial" charset="0"/>
        <a:buChar char="»"/>
        <a:defRPr sz="1400" kern="1200">
          <a:solidFill>
            <a:srgbClr val="262626"/>
          </a:solidFill>
          <a:latin typeface="+mn-lt"/>
          <a:ea typeface="+mn-ea"/>
          <a:cs typeface="+mn-cs"/>
        </a:defRPr>
      </a:lvl5pPr>
      <a:lvl6pPr marL="2851305" indent="-259210" algn="l" defTabSz="518419" rtl="0" eaLnBrk="1" latinLnBrk="0" hangingPunct="1">
        <a:spcBef>
          <a:spcPct val="20000"/>
        </a:spcBef>
        <a:buFont typeface="Arial"/>
        <a:buChar char="•"/>
        <a:defRPr sz="2300" kern="1200">
          <a:solidFill>
            <a:schemeClr val="tx1"/>
          </a:solidFill>
          <a:latin typeface="+mn-lt"/>
          <a:ea typeface="+mn-ea"/>
          <a:cs typeface="+mn-cs"/>
        </a:defRPr>
      </a:lvl6pPr>
      <a:lvl7pPr marL="3369724" indent="-259210" algn="l" defTabSz="518419" rtl="0" eaLnBrk="1" latinLnBrk="0" hangingPunct="1">
        <a:spcBef>
          <a:spcPct val="20000"/>
        </a:spcBef>
        <a:buFont typeface="Arial"/>
        <a:buChar char="•"/>
        <a:defRPr sz="2300" kern="1200">
          <a:solidFill>
            <a:schemeClr val="tx1"/>
          </a:solidFill>
          <a:latin typeface="+mn-lt"/>
          <a:ea typeface="+mn-ea"/>
          <a:cs typeface="+mn-cs"/>
        </a:defRPr>
      </a:lvl7pPr>
      <a:lvl8pPr marL="3888143" indent="-259210" algn="l" defTabSz="518419" rtl="0" eaLnBrk="1" latinLnBrk="0" hangingPunct="1">
        <a:spcBef>
          <a:spcPct val="20000"/>
        </a:spcBef>
        <a:buFont typeface="Arial"/>
        <a:buChar char="•"/>
        <a:defRPr sz="2300" kern="1200">
          <a:solidFill>
            <a:schemeClr val="tx1"/>
          </a:solidFill>
          <a:latin typeface="+mn-lt"/>
          <a:ea typeface="+mn-ea"/>
          <a:cs typeface="+mn-cs"/>
        </a:defRPr>
      </a:lvl8pPr>
      <a:lvl9pPr marL="4406562" indent="-259210" algn="l" defTabSz="518419"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18419" rtl="0" eaLnBrk="1" latinLnBrk="0" hangingPunct="1">
        <a:defRPr sz="2000" kern="1200">
          <a:solidFill>
            <a:schemeClr val="tx1"/>
          </a:solidFill>
          <a:latin typeface="+mn-lt"/>
          <a:ea typeface="+mn-ea"/>
          <a:cs typeface="+mn-cs"/>
        </a:defRPr>
      </a:lvl1pPr>
      <a:lvl2pPr marL="518419" algn="l" defTabSz="518419" rtl="0" eaLnBrk="1" latinLnBrk="0" hangingPunct="1">
        <a:defRPr sz="2000" kern="1200">
          <a:solidFill>
            <a:schemeClr val="tx1"/>
          </a:solidFill>
          <a:latin typeface="+mn-lt"/>
          <a:ea typeface="+mn-ea"/>
          <a:cs typeface="+mn-cs"/>
        </a:defRPr>
      </a:lvl2pPr>
      <a:lvl3pPr marL="1036838" algn="l" defTabSz="518419" rtl="0" eaLnBrk="1" latinLnBrk="0" hangingPunct="1">
        <a:defRPr sz="2000" kern="1200">
          <a:solidFill>
            <a:schemeClr val="tx1"/>
          </a:solidFill>
          <a:latin typeface="+mn-lt"/>
          <a:ea typeface="+mn-ea"/>
          <a:cs typeface="+mn-cs"/>
        </a:defRPr>
      </a:lvl3pPr>
      <a:lvl4pPr marL="1555257" algn="l" defTabSz="518419" rtl="0" eaLnBrk="1" latinLnBrk="0" hangingPunct="1">
        <a:defRPr sz="2000" kern="1200">
          <a:solidFill>
            <a:schemeClr val="tx1"/>
          </a:solidFill>
          <a:latin typeface="+mn-lt"/>
          <a:ea typeface="+mn-ea"/>
          <a:cs typeface="+mn-cs"/>
        </a:defRPr>
      </a:lvl4pPr>
      <a:lvl5pPr marL="2073676" algn="l" defTabSz="518419" rtl="0" eaLnBrk="1" latinLnBrk="0" hangingPunct="1">
        <a:defRPr sz="2000" kern="1200">
          <a:solidFill>
            <a:schemeClr val="tx1"/>
          </a:solidFill>
          <a:latin typeface="+mn-lt"/>
          <a:ea typeface="+mn-ea"/>
          <a:cs typeface="+mn-cs"/>
        </a:defRPr>
      </a:lvl5pPr>
      <a:lvl6pPr marL="2592095" algn="l" defTabSz="518419" rtl="0" eaLnBrk="1" latinLnBrk="0" hangingPunct="1">
        <a:defRPr sz="2000" kern="1200">
          <a:solidFill>
            <a:schemeClr val="tx1"/>
          </a:solidFill>
          <a:latin typeface="+mn-lt"/>
          <a:ea typeface="+mn-ea"/>
          <a:cs typeface="+mn-cs"/>
        </a:defRPr>
      </a:lvl6pPr>
      <a:lvl7pPr marL="3110514" algn="l" defTabSz="518419" rtl="0" eaLnBrk="1" latinLnBrk="0" hangingPunct="1">
        <a:defRPr sz="2000" kern="1200">
          <a:solidFill>
            <a:schemeClr val="tx1"/>
          </a:solidFill>
          <a:latin typeface="+mn-lt"/>
          <a:ea typeface="+mn-ea"/>
          <a:cs typeface="+mn-cs"/>
        </a:defRPr>
      </a:lvl7pPr>
      <a:lvl8pPr marL="3628934" algn="l" defTabSz="518419" rtl="0" eaLnBrk="1" latinLnBrk="0" hangingPunct="1">
        <a:defRPr sz="2000" kern="1200">
          <a:solidFill>
            <a:schemeClr val="tx1"/>
          </a:solidFill>
          <a:latin typeface="+mn-lt"/>
          <a:ea typeface="+mn-ea"/>
          <a:cs typeface="+mn-cs"/>
        </a:defRPr>
      </a:lvl8pPr>
      <a:lvl9pPr marL="4147353" algn="l" defTabSz="518419" rtl="0" eaLnBrk="1" latinLnBrk="0" hangingPunct="1">
        <a:defRPr sz="20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20"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2C3463F-4E7A-71DC-1A5A-07F4FC8DD633}"/>
              </a:ext>
            </a:extLst>
          </p:cNvPr>
          <p:cNvPicPr>
            <a:picLocks noChangeAspect="1"/>
          </p:cNvPicPr>
          <p:nvPr/>
        </p:nvPicPr>
        <p:blipFill>
          <a:blip r:embed="rId2"/>
          <a:srcRect l="1257" r="1189"/>
          <a:stretch>
            <a:fillRect/>
          </a:stretch>
        </p:blipFill>
        <p:spPr>
          <a:xfrm>
            <a:off x="-1" y="0"/>
            <a:ext cx="6858001" cy="10147155"/>
          </a:xfrm>
          <a:prstGeom prst="rect">
            <a:avLst/>
          </a:prstGeom>
        </p:spPr>
      </p:pic>
      <p:sp>
        <p:nvSpPr>
          <p:cNvPr id="16" name="TextBox 15">
            <a:extLst>
              <a:ext uri="{FF2B5EF4-FFF2-40B4-BE49-F238E27FC236}">
                <a16:creationId xmlns:a16="http://schemas.microsoft.com/office/drawing/2014/main" id="{227E5FFD-C50A-D442-229A-5F3469CB1BA6}"/>
              </a:ext>
            </a:extLst>
          </p:cNvPr>
          <p:cNvSpPr txBox="1"/>
          <p:nvPr/>
        </p:nvSpPr>
        <p:spPr>
          <a:xfrm>
            <a:off x="365759" y="248194"/>
            <a:ext cx="3331029" cy="1938992"/>
          </a:xfrm>
          <a:prstGeom prst="rect">
            <a:avLst/>
          </a:prstGeom>
          <a:noFill/>
        </p:spPr>
        <p:txBody>
          <a:bodyPr wrap="square" rtlCol="0">
            <a:spAutoFit/>
          </a:bodyPr>
          <a:lstStyle/>
          <a:p>
            <a:r>
              <a:rPr lang="el-GR" sz="2400" dirty="0">
                <a:solidFill>
                  <a:srgbClr val="BAB3A0"/>
                </a:solidFill>
                <a:latin typeface="Piraeus Open Serif" pitchFamily="50" charset="0"/>
              </a:rPr>
              <a:t>Επενδυτική</a:t>
            </a:r>
          </a:p>
          <a:p>
            <a:r>
              <a:rPr lang="el-GR" sz="2400" dirty="0">
                <a:solidFill>
                  <a:srgbClr val="BAB3A0"/>
                </a:solidFill>
                <a:latin typeface="Piraeus Open Serif" pitchFamily="50" charset="0"/>
              </a:rPr>
              <a:t>Στρατηγική</a:t>
            </a:r>
          </a:p>
          <a:p>
            <a:endParaRPr lang="el-GR" sz="2400" dirty="0">
              <a:solidFill>
                <a:srgbClr val="BAB3A0"/>
              </a:solidFill>
              <a:latin typeface="Piraeus Open Serif" pitchFamily="50" charset="0"/>
            </a:endParaRPr>
          </a:p>
          <a:p>
            <a:r>
              <a:rPr lang="el-GR" sz="1600" dirty="0">
                <a:solidFill>
                  <a:srgbClr val="BAB3A0"/>
                </a:solidFill>
                <a:latin typeface="Piraeus Open Serif" pitchFamily="50" charset="0"/>
              </a:rPr>
              <a:t>Τεχνητή νοημοσύνη – Ανάπτυξη - Επιτόκια: Ισορροπώντας σε αντίρροπες δυνάμεις</a:t>
            </a:r>
            <a:endParaRPr lang="en-US" sz="1600" dirty="0">
              <a:solidFill>
                <a:srgbClr val="BAB3A0"/>
              </a:solidFill>
              <a:latin typeface="Piraeus Open Serif" pitchFamily="50" charset="0"/>
            </a:endParaRPr>
          </a:p>
        </p:txBody>
      </p:sp>
      <p:sp>
        <p:nvSpPr>
          <p:cNvPr id="17" name="TextBox 16">
            <a:extLst>
              <a:ext uri="{FF2B5EF4-FFF2-40B4-BE49-F238E27FC236}">
                <a16:creationId xmlns:a16="http://schemas.microsoft.com/office/drawing/2014/main" id="{DF62BADF-6CA7-92E5-36B3-4E1CB1EC38BE}"/>
              </a:ext>
            </a:extLst>
          </p:cNvPr>
          <p:cNvSpPr txBox="1"/>
          <p:nvPr/>
        </p:nvSpPr>
        <p:spPr>
          <a:xfrm>
            <a:off x="4467497" y="248194"/>
            <a:ext cx="2155373" cy="1015663"/>
          </a:xfrm>
          <a:prstGeom prst="rect">
            <a:avLst/>
          </a:prstGeom>
          <a:noFill/>
        </p:spPr>
        <p:txBody>
          <a:bodyPr wrap="square" rtlCol="0">
            <a:spAutoFit/>
          </a:bodyPr>
          <a:lstStyle/>
          <a:p>
            <a:r>
              <a:rPr lang="en-US" sz="1400" dirty="0">
                <a:solidFill>
                  <a:srgbClr val="BAB3A0"/>
                </a:solidFill>
                <a:latin typeface="Piraeus Open Sans" pitchFamily="50" charset="0"/>
              </a:rPr>
              <a:t>4o </a:t>
            </a:r>
            <a:r>
              <a:rPr lang="el-GR" sz="1400" dirty="0">
                <a:solidFill>
                  <a:srgbClr val="BAB3A0"/>
                </a:solidFill>
                <a:latin typeface="Piraeus Open Sans" pitchFamily="50" charset="0"/>
              </a:rPr>
              <a:t>Τρίμηνο 2026 </a:t>
            </a:r>
          </a:p>
          <a:p>
            <a:endParaRPr lang="el-GR" sz="1600" dirty="0">
              <a:solidFill>
                <a:srgbClr val="BAB3A0"/>
              </a:solidFill>
              <a:latin typeface="Piraeus Open Sans" pitchFamily="50" charset="0"/>
            </a:endParaRPr>
          </a:p>
          <a:p>
            <a:r>
              <a:rPr lang="el-GR" sz="1400" dirty="0">
                <a:solidFill>
                  <a:srgbClr val="BAB3A0"/>
                </a:solidFill>
                <a:latin typeface="Piraeus Open Sans" pitchFamily="50" charset="0"/>
              </a:rPr>
              <a:t>Οικονομική Ανάλυση και Επενδυτική Στρατηγική</a:t>
            </a:r>
          </a:p>
        </p:txBody>
      </p:sp>
      <p:sp>
        <p:nvSpPr>
          <p:cNvPr id="18" name="TextBox 17">
            <a:extLst>
              <a:ext uri="{FF2B5EF4-FFF2-40B4-BE49-F238E27FC236}">
                <a16:creationId xmlns:a16="http://schemas.microsoft.com/office/drawing/2014/main" id="{30A4F42F-66DA-BADB-D80B-6557A5025FE1}"/>
              </a:ext>
            </a:extLst>
          </p:cNvPr>
          <p:cNvSpPr txBox="1"/>
          <p:nvPr/>
        </p:nvSpPr>
        <p:spPr>
          <a:xfrm>
            <a:off x="4589417" y="8982891"/>
            <a:ext cx="1624148" cy="461665"/>
          </a:xfrm>
          <a:prstGeom prst="rect">
            <a:avLst/>
          </a:prstGeom>
          <a:noFill/>
        </p:spPr>
        <p:txBody>
          <a:bodyPr wrap="square" rtlCol="0">
            <a:spAutoFit/>
          </a:bodyPr>
          <a:lstStyle/>
          <a:p>
            <a:r>
              <a:rPr lang="el-GR" sz="1200" dirty="0">
                <a:solidFill>
                  <a:srgbClr val="BAB3A0"/>
                </a:solidFill>
                <a:latin typeface="Piraeus Open Sans" pitchFamily="50" charset="0"/>
              </a:rPr>
              <a:t>Τριμηνιαία έκδοση για τις επενδύσεις</a:t>
            </a:r>
          </a:p>
        </p:txBody>
      </p:sp>
      <p:sp>
        <p:nvSpPr>
          <p:cNvPr id="2" name="Rectangle 1">
            <a:extLst>
              <a:ext uri="{FF2B5EF4-FFF2-40B4-BE49-F238E27FC236}">
                <a16:creationId xmlns:a16="http://schemas.microsoft.com/office/drawing/2014/main" id="{CE3D67CB-8DB2-37FC-FE8C-6DE95ED70709}"/>
              </a:ext>
            </a:extLst>
          </p:cNvPr>
          <p:cNvSpPr/>
          <p:nvPr/>
        </p:nvSpPr>
        <p:spPr>
          <a:xfrm>
            <a:off x="815340" y="9380220"/>
            <a:ext cx="1624148" cy="277586"/>
          </a:xfrm>
          <a:prstGeom prst="rect">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0186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6B060A-C7CF-3633-C90B-9AD2CF892478}"/>
              </a:ext>
            </a:extLst>
          </p:cNvPr>
          <p:cNvPicPr>
            <a:picLocks noChangeAspect="1"/>
          </p:cNvPicPr>
          <p:nvPr/>
        </p:nvPicPr>
        <p:blipFill>
          <a:blip r:embed="rId2"/>
          <a:stretch>
            <a:fillRect/>
          </a:stretch>
        </p:blipFill>
        <p:spPr>
          <a:xfrm>
            <a:off x="-1" y="7039"/>
            <a:ext cx="6858000" cy="9898961"/>
          </a:xfrm>
          <a:prstGeom prst="rect">
            <a:avLst/>
          </a:prstGeom>
        </p:spPr>
      </p:pic>
      <p:sp>
        <p:nvSpPr>
          <p:cNvPr id="8" name="TextBox 7">
            <a:extLst>
              <a:ext uri="{FF2B5EF4-FFF2-40B4-BE49-F238E27FC236}">
                <a16:creationId xmlns:a16="http://schemas.microsoft.com/office/drawing/2014/main" id="{445EF7E7-31F4-9578-00B5-9D5D2190EC79}"/>
              </a:ext>
            </a:extLst>
          </p:cNvPr>
          <p:cNvSpPr txBox="1"/>
          <p:nvPr/>
        </p:nvSpPr>
        <p:spPr>
          <a:xfrm>
            <a:off x="1" y="7768045"/>
            <a:ext cx="6857999" cy="423193"/>
          </a:xfrm>
          <a:prstGeom prst="rect">
            <a:avLst/>
          </a:prstGeom>
          <a:noFill/>
        </p:spPr>
        <p:txBody>
          <a:bodyPr wrap="square" rtlCol="0">
            <a:spAutoFit/>
          </a:bodyPr>
          <a:lstStyle/>
          <a:p>
            <a:pPr algn="ctr"/>
            <a:r>
              <a:rPr lang="el-GR" sz="1050" dirty="0">
                <a:solidFill>
                  <a:srgbClr val="232626"/>
                </a:solidFill>
                <a:latin typeface="Piraeus Open Sans" pitchFamily="50" charset="0"/>
              </a:rPr>
              <a:t>Η «Επενδυτική Στρατηγική – </a:t>
            </a:r>
            <a:r>
              <a:rPr lang="en-US" sz="1050" dirty="0">
                <a:solidFill>
                  <a:srgbClr val="232626"/>
                </a:solidFill>
                <a:latin typeface="Piraeus Open Sans" pitchFamily="50" charset="0"/>
              </a:rPr>
              <a:t>4</a:t>
            </a:r>
            <a:r>
              <a:rPr lang="el-GR" sz="1050" dirty="0">
                <a:solidFill>
                  <a:srgbClr val="232626"/>
                </a:solidFill>
                <a:latin typeface="Piraeus Open Sans" pitchFamily="50" charset="0"/>
              </a:rPr>
              <a:t>ο Τρίμηνο 2026» είναι διαθέσιμη και στην ηλεκτρονική διεύθυνση </a:t>
            </a:r>
            <a:r>
              <a:rPr lang="en-US" sz="1000" dirty="0">
                <a:solidFill>
                  <a:srgbClr val="232626"/>
                </a:solidFill>
                <a:latin typeface="Piraeus Open Sans" pitchFamily="50" charset="0"/>
              </a:rPr>
              <a:t>http://piraeusbankgroup.com/el/oikonomiki-analisi-ependitiki-strategiki/ependytiki-stratigiki</a:t>
            </a:r>
            <a:endParaRPr lang="el-GR" sz="1000" dirty="0">
              <a:solidFill>
                <a:srgbClr val="232626"/>
              </a:solidFill>
              <a:latin typeface="Piraeus Open Sans" pitchFamily="50" charset="0"/>
            </a:endParaRPr>
          </a:p>
        </p:txBody>
      </p:sp>
      <p:sp>
        <p:nvSpPr>
          <p:cNvPr id="10" name="TextBox 9">
            <a:extLst>
              <a:ext uri="{FF2B5EF4-FFF2-40B4-BE49-F238E27FC236}">
                <a16:creationId xmlns:a16="http://schemas.microsoft.com/office/drawing/2014/main" id="{A5F783EC-0EE7-8323-9728-E11F437E44F3}"/>
              </a:ext>
            </a:extLst>
          </p:cNvPr>
          <p:cNvSpPr txBox="1"/>
          <p:nvPr/>
        </p:nvSpPr>
        <p:spPr>
          <a:xfrm>
            <a:off x="2860765" y="9317224"/>
            <a:ext cx="5378632" cy="276999"/>
          </a:xfrm>
          <a:prstGeom prst="rect">
            <a:avLst/>
          </a:prstGeom>
          <a:noFill/>
        </p:spPr>
        <p:txBody>
          <a:bodyPr wrap="square">
            <a:spAutoFit/>
          </a:bodyPr>
          <a:lstStyle/>
          <a:p>
            <a:r>
              <a:rPr lang="el-GR" sz="1200" dirty="0">
                <a:solidFill>
                  <a:srgbClr val="232626"/>
                </a:solidFill>
                <a:latin typeface="Piraeus Open Sans" pitchFamily="50" charset="0"/>
              </a:rPr>
              <a:t>Οικονομική Ανάλυση και Επενδυτική Στρατηγική</a:t>
            </a:r>
          </a:p>
        </p:txBody>
      </p:sp>
    </p:spTree>
    <p:extLst>
      <p:ext uri="{BB962C8B-B14F-4D97-AF65-F5344CB8AC3E}">
        <p14:creationId xmlns:p14="http://schemas.microsoft.com/office/powerpoint/2010/main" val="1970456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753E9-D986-6E0D-5EBB-CE383C237F9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D6B9D76-C3AB-2B37-EDC2-7C362B7ED0BF}"/>
              </a:ext>
            </a:extLst>
          </p:cNvPr>
          <p:cNvSpPr txBox="1"/>
          <p:nvPr/>
        </p:nvSpPr>
        <p:spPr>
          <a:xfrm>
            <a:off x="529225" y="1570785"/>
            <a:ext cx="5799549" cy="7621064"/>
          </a:xfrm>
          <a:prstGeom prst="rect">
            <a:avLst/>
          </a:prstGeom>
          <a:noFill/>
        </p:spPr>
        <p:txBody>
          <a:bodyPr wrap="square" numCol="2" spcCol="180000" rtlCol="0">
            <a:noAutofit/>
          </a:bodyPr>
          <a:lstStyle/>
          <a:p>
            <a:r>
              <a:rPr lang="el-GR" sz="1000" b="1" dirty="0">
                <a:solidFill>
                  <a:srgbClr val="1F1F1F"/>
                </a:solidFill>
                <a:latin typeface="Piraeus Open Sans" pitchFamily="50" charset="0"/>
              </a:rPr>
              <a:t>Παγκόσμιο Οικονομικό Περιβάλλον: </a:t>
            </a:r>
          </a:p>
          <a:p>
            <a:r>
              <a:rPr lang="el-GR" sz="1100" dirty="0">
                <a:solidFill>
                  <a:srgbClr val="1F1F1F"/>
                </a:solidFill>
                <a:latin typeface="Piraeus Open Serif" pitchFamily="50" charset="0"/>
              </a:rPr>
              <a:t>Δύο παράγοντες καθορίζουν την οικονομία</a:t>
            </a:r>
          </a:p>
          <a:p>
            <a:r>
              <a:rPr lang="el-GR" sz="900" dirty="0">
                <a:solidFill>
                  <a:srgbClr val="1F1F1F"/>
                </a:solidFill>
                <a:latin typeface="Piraeus Open Sans" pitchFamily="50" charset="0"/>
              </a:rPr>
              <a:t>Ο υπό εξέλιξη οικονομικός κύκλος χαρακτηρίζεται από δυο βασικούς παράγοντες οι οποίοι τον διαφοροποιούν σημαντικά από τους προηγούμενους κύκλους, ασκούν επιδράσεις οι οποίες δεν είναι πάντα προφανείς και αναμενόμενες και περιπλέκουν την αντίδραση κεντρικών τραπεζών και αγορών. Οι δυνάμεις αυτές δεν είναι άλλες από α) </a:t>
            </a:r>
            <a:r>
              <a:rPr lang="el-GR" sz="900" b="1" dirty="0">
                <a:solidFill>
                  <a:srgbClr val="1F1F1F"/>
                </a:solidFill>
                <a:latin typeface="Piraeus Open Sans" pitchFamily="50" charset="0"/>
              </a:rPr>
              <a:t>τις πολλαπλές και παρατεταμένες αρνητικές διαταράξεις στην παραγωγή και προσφορά αγαθών και β) τις πρωτοφανούς έκτασης επενδύσεις υποδομών που σχετίζονται με την ανάπτυξη της τεχνητής νοημοσύνης (ΤΝ). </a:t>
            </a:r>
          </a:p>
          <a:p>
            <a:r>
              <a:rPr lang="el-GR" sz="900" dirty="0">
                <a:solidFill>
                  <a:srgbClr val="1F1F1F"/>
                </a:solidFill>
                <a:latin typeface="Piraeus Open Sans" pitchFamily="50" charset="0"/>
              </a:rPr>
              <a:t>Οι επιπτώσεις των εμποδίων στην παραγωγή είναι ουσιαστικά αυτονόητες. Η σύρραξη στον Περσικό Κόλπο </a:t>
            </a:r>
            <a:r>
              <a:rPr lang="el-GR" sz="900" b="1" dirty="0">
                <a:solidFill>
                  <a:srgbClr val="1F1F1F"/>
                </a:solidFill>
                <a:latin typeface="Piraeus Open Sans" pitchFamily="50" charset="0"/>
              </a:rPr>
              <a:t>έχει περιορίσει σημαντικά την προσφορά ενεργειακών προϊόντων</a:t>
            </a:r>
            <a:r>
              <a:rPr lang="el-GR" sz="900" dirty="0">
                <a:solidFill>
                  <a:srgbClr val="1F1F1F"/>
                </a:solidFill>
                <a:latin typeface="Piraeus Open Sans" pitchFamily="50" charset="0"/>
              </a:rPr>
              <a:t> από την περιοχή. Και μπορεί οι ΗΠΑ να είναι βασικός παραγωγός πετρελαίου και φυσικού αερίου, ωστόσο ούτε αυτές μπορούν να μείνουν ανεπηρέαστες από την αύξηση των τιμών ενέργειας. Φυσικά οι επιπτώσεις της ενεργειακής κρίσης είναι ακόμα πιο οδυνηρές στην περίπτωση της Ευρωζώνης. Αλλά οι διαταράξεις δεν περιορίζονται στην ενέργεια. Η μείωση της μετανάστευσης, η επιβολή νέων δασμών, οι περιορισμοί εξαγωγών τεχνολογικών προϊόντων και σπανίων γαιών, αποτελούν προκλήσεις για την παραγωγική και εφοδιαστική αλυσίδα που εμποδίζουν την ανάπτυξη, υποδαυλίζουν τον πληθωρισμό και εν τέλη περιορίζουν την προσφορά αγαθών και υπηρεσιών στην οικονομία. Ταυτόχρονα, η παγκόσμια οικονομία βιώνει και τις επιπτώσεις που δημιουργεί η επέλαση της τεχνολογικής -και όχι μόνο- αλλαγής που συνεπάγεται η διάδοση της τεχνητής νοημοσύνης (ΤΝ), η οποία εξελίσσεται με εκθετικούς πλέον ρυθμούς. Προτού  όμως η κοινωνία μας βιώσει είτε την ουτοπία της άπειρης παραγωγικότητας είτε τη </a:t>
            </a:r>
            <a:r>
              <a:rPr lang="el-GR" sz="900" dirty="0" err="1">
                <a:solidFill>
                  <a:srgbClr val="1F1F1F"/>
                </a:solidFill>
                <a:latin typeface="Piraeus Open Sans" pitchFamily="50" charset="0"/>
              </a:rPr>
              <a:t>δυστοπία</a:t>
            </a:r>
            <a:r>
              <a:rPr lang="el-GR" sz="900" dirty="0">
                <a:solidFill>
                  <a:srgbClr val="1F1F1F"/>
                </a:solidFill>
                <a:latin typeface="Piraeus Open Sans" pitchFamily="50" charset="0"/>
              </a:rPr>
              <a:t> του τέλους της ανθρωπότητας, η ΤΝ έχει ήδη αρχίσει να επηρεάζει το οικονομικό γίγνεσθαι μέσω άλλων οδών. </a:t>
            </a:r>
          </a:p>
          <a:p>
            <a:r>
              <a:rPr lang="el-GR" sz="900" dirty="0">
                <a:solidFill>
                  <a:srgbClr val="1F1F1F"/>
                </a:solidFill>
                <a:latin typeface="Piraeus Open Sans" pitchFamily="50" charset="0"/>
              </a:rPr>
              <a:t>Κατά την άποψή μου ο λόγος για τον οποίο η ΤΝ έχει αρχίσει ήδη να επιδρά στην καθημερινότητά μας είναι ότι η ανάπτυξη της ΤΝ δεν περιορίζεται σε μια επιστημονική προσπάθεια δημιουργίας καλύτερου λογισμικού, μικρές ομάδες χαρισματικών προγραμματιστών και μηχανικών Η/Υ, όπως συνέβαινε έως τώρα. Σε πλήρη ρήξη με τις πρακτικές του παρελθόντος, </a:t>
            </a:r>
            <a:r>
              <a:rPr lang="el-GR" sz="900" b="1" dirty="0">
                <a:solidFill>
                  <a:srgbClr val="1F1F1F"/>
                </a:solidFill>
                <a:latin typeface="Piraeus Open Sans" pitchFamily="50" charset="0"/>
              </a:rPr>
              <a:t>η ανάπτυξη και η χρήση των εφαρμογών ΤΝ προϋποθέτουν την ύπαρξη- χωρίς καμία διάθεση υπερβολής- κολοσσιαίων υποδομών</a:t>
            </a:r>
            <a:r>
              <a:rPr lang="el-GR" sz="900" dirty="0">
                <a:solidFill>
                  <a:srgbClr val="1F1F1F"/>
                </a:solidFill>
                <a:latin typeface="Piraeus Open Sans" pitchFamily="50" charset="0"/>
              </a:rPr>
              <a:t>. Οι υποδομές αυτές σχετίζονται με την κατασκευή γιγάντιων υπολογιστικών κέντρων, απαιτούν μεγάλες ποσότητες ηλεκτρικής ενέργειας, δηλαδή νέες εγκαταστάσεις για ανανεώσιμες πηγές και νέους ηλεκτροπαραγωγικούς σταθμούς φυσικού αερίου, δίκτυα μεταφοράς ενέργειας, προμήθεια προηγμένων μικροεπεξεργαστών και πολλά άλλα. Καθώς λοιπόν η ανάπτυξη της ΤΝ συνδέεται με ένα τεράστιο όγκο δαπανών για φυσικές υποδομές και κατασκευές, οποιοσδήποτε κλάδος συνδέεται, έστω και έμμεσα, με την υποστήριξη της ΤΝ βρίσκεται σε αναπτυξιακή τροχιά. Στον αντίποδα, όλοι οι υπόλοιποι κλάδοι της οικονομίας βρίσκονται σε κατάσταση στασιμότητας. </a:t>
            </a:r>
          </a:p>
          <a:p>
            <a:r>
              <a:rPr lang="el-GR" sz="900" dirty="0">
                <a:solidFill>
                  <a:srgbClr val="1F1F1F"/>
                </a:solidFill>
                <a:latin typeface="Piraeus Open Sans" pitchFamily="50" charset="0"/>
              </a:rPr>
              <a:t>Αυτοί οι 2 παράγοντες (συν τις αναπόφευκτες στην εποχή μας αμυντικές δαπάνες) επηρεάζουν κατά κύριο λόγο τις εξελίξεις, πρώτα και κύρια στις ΗΠΑ και δευτερευόντως στην Ευρωζώνη. Στην περίπτωση του πληθωρισμού οι δυο από αυτές δυνάμεις λειτουργούν συνδυαστικά και ομόρροπα, προωθώντας τις τιμές σε συνεχώς υψηλότερα επίπεδα. Αντίθετα, στη περίπτωση της οικονομικής ανάπτυξης λειτουργούν αντίρροπα καθώς οι επενδυτικές δαπάνες λειτουργούν επεκτατικά, ενώ η περιορισμένη προσφορά περιοριστικά. Το τελικό αποτέλεσμα έχει προς το παρόν θετικό πρόσημο καθώς η ευνοϊκή επίπτωση των επενδύσεων ΤΝ υπερτερεί της αρνητικής επίπτωσης του περιορισμού της προσφοράς. </a:t>
            </a:r>
          </a:p>
          <a:p>
            <a:endParaRPr lang="el-GR" sz="1000" b="1" dirty="0">
              <a:solidFill>
                <a:srgbClr val="1F1F1F"/>
              </a:solidFill>
              <a:latin typeface="Piraeus Open Sans" pitchFamily="50" charset="0"/>
            </a:endParaRPr>
          </a:p>
          <a:p>
            <a:r>
              <a:rPr lang="el-GR" sz="1000" b="1" dirty="0">
                <a:solidFill>
                  <a:srgbClr val="1F1F1F"/>
                </a:solidFill>
                <a:latin typeface="Piraeus Open Sans" pitchFamily="50" charset="0"/>
              </a:rPr>
              <a:t>Νομισματική Πολιτική: </a:t>
            </a:r>
          </a:p>
          <a:p>
            <a:r>
              <a:rPr lang="el-GR" sz="1100" dirty="0">
                <a:solidFill>
                  <a:srgbClr val="1F1F1F"/>
                </a:solidFill>
                <a:latin typeface="Piraeus Open Serif" pitchFamily="50" charset="0"/>
              </a:rPr>
              <a:t>Παγιδευμένη στην οικονομία 2 ταχυτήτων</a:t>
            </a:r>
          </a:p>
          <a:p>
            <a:r>
              <a:rPr lang="el-GR" sz="900" dirty="0">
                <a:solidFill>
                  <a:srgbClr val="1F1F1F"/>
                </a:solidFill>
                <a:latin typeface="Piraeus Open Sans" pitchFamily="50" charset="0"/>
              </a:rPr>
              <a:t>Η κατανόηση του πλαισίου αυτού και κυρίως η διαφοροποίησή του έναντι των προηγούμενων οικονομικών κύκλων είναι απαραίτητη προϋπόθεση για την καλύτερη κατανόηση των πρόσφατων αποφάσεων των Κεντρικών Τραπεζών αναφορικά με την πορεία των παρεμβατικών επιτοκίων. Αυτό συμβαίνει γιατί σε αντίθεση με ότι περιγράψαμε ανωτέρω, σε προηγούμενους «κλασσικούς» οικονομικούς κύκλους, οι πληθωριστικές πιέσεις είχαν αφετηρία την υπερβάλλουσα κατανάλωση των νοικοκυριών. Σε αυτές τις περιπτώσεις οι Κεντρικές Τράπεζες αύξαναν τα επιτόκια με σκοπό την μείωση του διαθέσιμου εισοδήματος, την επιδείνωση των προοπτικών απασχόλησης, την αναβολή αποφάσεων για αγορά κατοικίας και διαρκών καταναλωτικών αγαθών δηλαδή τη μείωση της ζήτησης για αγαθά και υπηρεσίες. Όλα αυτά οδηγούσαν σε </a:t>
            </a:r>
            <a:r>
              <a:rPr lang="el-GR" sz="900" dirty="0" err="1">
                <a:solidFill>
                  <a:srgbClr val="1F1F1F"/>
                </a:solidFill>
                <a:latin typeface="Piraeus Open Sans" pitchFamily="50" charset="0"/>
              </a:rPr>
              <a:t>αποθέρμανση</a:t>
            </a:r>
            <a:r>
              <a:rPr lang="el-GR" sz="900" dirty="0">
                <a:solidFill>
                  <a:srgbClr val="1F1F1F"/>
                </a:solidFill>
                <a:latin typeface="Piraeus Open Sans" pitchFamily="50" charset="0"/>
              </a:rPr>
              <a:t> της οικονομίας και επιβράδυνση του πληθωρισμού κοντά στο στόχο του 2%. </a:t>
            </a:r>
          </a:p>
          <a:p>
            <a:r>
              <a:rPr lang="el-GR" sz="900" dirty="0">
                <a:solidFill>
                  <a:srgbClr val="1F1F1F"/>
                </a:solidFill>
                <a:latin typeface="Piraeus Open Sans" pitchFamily="50" charset="0"/>
              </a:rPr>
              <a:t>Η διαφοροποίηση της τωρινής συγκυρίας έναντι των κλασσικών οικονομικών κύκλων εντοπίζεται στο γεγονός ότι οι </a:t>
            </a:r>
            <a:r>
              <a:rPr lang="el-GR" sz="900" b="1" dirty="0">
                <a:solidFill>
                  <a:srgbClr val="1F1F1F"/>
                </a:solidFill>
                <a:latin typeface="Piraeus Open Sans" pitchFamily="50" charset="0"/>
              </a:rPr>
              <a:t>2 γενεσιουργοί παράγοντες των πληθωριστικών πιέσεων, δηλαδή η περιορισμένη προσφορά και οι επενδύσεις ΤΝ, βρίσκονται εκτός του ελέγχου της FED και της ΕΚΤ και, συνεπώς, δεν πρόκειται να επηρεαστούν από την αύξηση των επιτοκίων.</a:t>
            </a:r>
            <a:r>
              <a:rPr lang="el-GR" sz="900" dirty="0">
                <a:solidFill>
                  <a:srgbClr val="1F1F1F"/>
                </a:solidFill>
                <a:latin typeface="Piraeus Open Sans" pitchFamily="50" charset="0"/>
              </a:rPr>
              <a:t> Δεδομένου λοιπόν ότι αυτό το κομμάτι των τιμών θα παραμείνει υψηλό, προκειμένου ο συνολικός πληθωρισμός να επιβραδυνθεί στα επίπεδα του 2%, θα πρέπει οι υπόλοιποι τομείς της οικονομίας δηλαδή τα νοικοκυριά, οι κλάδοι κατασκευών ακινήτων και</a:t>
            </a:r>
          </a:p>
        </p:txBody>
      </p:sp>
      <p:sp>
        <p:nvSpPr>
          <p:cNvPr id="9" name="TextBox 8">
            <a:extLst>
              <a:ext uri="{FF2B5EF4-FFF2-40B4-BE49-F238E27FC236}">
                <a16:creationId xmlns:a16="http://schemas.microsoft.com/office/drawing/2014/main" id="{47535F3C-39CA-D9C9-F71F-C0280B248C50}"/>
              </a:ext>
            </a:extLst>
          </p:cNvPr>
          <p:cNvSpPr txBox="1"/>
          <p:nvPr/>
        </p:nvSpPr>
        <p:spPr>
          <a:xfrm>
            <a:off x="529225" y="917356"/>
            <a:ext cx="5799549" cy="646331"/>
          </a:xfrm>
          <a:prstGeom prst="rect">
            <a:avLst/>
          </a:prstGeom>
          <a:noFill/>
        </p:spPr>
        <p:txBody>
          <a:bodyPr wrap="square" rtlCol="0">
            <a:noAutofit/>
          </a:bodyPr>
          <a:lstStyle/>
          <a:p>
            <a:pPr algn="ctr"/>
            <a:endParaRPr lang="el-GR" sz="1600">
              <a:solidFill>
                <a:srgbClr val="002F30"/>
              </a:solidFill>
              <a:latin typeface="Piraeus Open Serif" pitchFamily="50" charset="0"/>
            </a:endParaRPr>
          </a:p>
        </p:txBody>
      </p:sp>
      <p:sp>
        <p:nvSpPr>
          <p:cNvPr id="4" name="Text Placeholder 3">
            <a:extLst>
              <a:ext uri="{FF2B5EF4-FFF2-40B4-BE49-F238E27FC236}">
                <a16:creationId xmlns:a16="http://schemas.microsoft.com/office/drawing/2014/main" id="{6343A7A9-C626-4179-4D0B-7679EB80C60F}"/>
              </a:ext>
            </a:extLst>
          </p:cNvPr>
          <p:cNvSpPr>
            <a:spLocks noGrp="1"/>
          </p:cNvSpPr>
          <p:nvPr>
            <p:ph type="body" sz="quarter" idx="18"/>
          </p:nvPr>
        </p:nvSpPr>
        <p:spPr>
          <a:xfrm>
            <a:off x="586902" y="917356"/>
            <a:ext cx="5741871" cy="461665"/>
          </a:xfrm>
          <a:noFill/>
        </p:spPr>
        <p:txBody>
          <a:bodyPr/>
          <a:lstStyle/>
          <a:p>
            <a:r>
              <a:rPr lang="el-GR" dirty="0"/>
              <a:t>Ένας καινοφανής οικονομικός κύκλος σε ΗΠΑ και Ευρωζώνη</a:t>
            </a:r>
          </a:p>
        </p:txBody>
      </p:sp>
      <p:sp>
        <p:nvSpPr>
          <p:cNvPr id="6" name="Text Placeholder 3">
            <a:extLst>
              <a:ext uri="{FF2B5EF4-FFF2-40B4-BE49-F238E27FC236}">
                <a16:creationId xmlns:a16="http://schemas.microsoft.com/office/drawing/2014/main" id="{61B2E3A5-F4AB-D477-6665-3B3A02840CA9}"/>
              </a:ext>
            </a:extLst>
          </p:cNvPr>
          <p:cNvSpPr txBox="1">
            <a:spLocks/>
          </p:cNvSpPr>
          <p:nvPr/>
        </p:nvSpPr>
        <p:spPr>
          <a:xfrm>
            <a:off x="4909549" y="143660"/>
            <a:ext cx="1432923" cy="461665"/>
          </a:xfrm>
          <a:prstGeom prst="rect">
            <a:avLst/>
          </a:prstGeom>
          <a:noFill/>
        </p:spPr>
        <p:txBody>
          <a:bodyPr lIns="91440" tIns="45720" rIns="91440" bIns="45720" anchor="ctr"/>
          <a:lstStyle>
            <a:lvl1pPr marL="0" indent="0" algn="l" defTabSz="457200" rtl="0" eaLnBrk="1" fontAlgn="base" latinLnBrk="0" hangingPunct="1">
              <a:spcBef>
                <a:spcPct val="20000"/>
              </a:spcBef>
              <a:spcAft>
                <a:spcPct val="0"/>
              </a:spcAft>
              <a:buFont typeface="Arial" charset="0"/>
              <a:buNone/>
              <a:defRPr lang="en-US" sz="1600" b="0" kern="1200" cap="none" baseline="0" dirty="0" smtClean="0">
                <a:solidFill>
                  <a:srgbClr val="002F30"/>
                </a:solidFill>
                <a:latin typeface="Piraeus Open Serif" pitchFamily="50" charset="0"/>
                <a:ea typeface="+mn-ea"/>
                <a:cs typeface="Segoe UI" panose="020B0502040204020203" pitchFamily="34" charset="0"/>
              </a:defRPr>
            </a:lvl1pPr>
            <a:lvl2pPr marL="842431" indent="-324012" algn="l" defTabSz="518419" rtl="0" eaLnBrk="0" fontAlgn="base" hangingPunct="0">
              <a:spcBef>
                <a:spcPct val="20000"/>
              </a:spcBef>
              <a:spcAft>
                <a:spcPct val="0"/>
              </a:spcAft>
              <a:buFont typeface="Arial" charset="0"/>
              <a:buChar char="–"/>
              <a:defRPr sz="3200" kern="1200">
                <a:solidFill>
                  <a:srgbClr val="262626"/>
                </a:solidFill>
                <a:latin typeface="+mn-lt"/>
                <a:ea typeface="+mn-ea"/>
                <a:cs typeface="+mn-cs"/>
              </a:defRPr>
            </a:lvl2pPr>
            <a:lvl3pPr marL="1296048" indent="-259210" algn="l" defTabSz="518419" rtl="0" eaLnBrk="0" fontAlgn="base" hangingPunct="0">
              <a:spcBef>
                <a:spcPct val="20000"/>
              </a:spcBef>
              <a:spcAft>
                <a:spcPct val="0"/>
              </a:spcAft>
              <a:buFont typeface="Arial" charset="0"/>
              <a:buChar char="•"/>
              <a:defRPr sz="1800" kern="1200">
                <a:solidFill>
                  <a:srgbClr val="262626"/>
                </a:solidFill>
                <a:latin typeface="+mn-lt"/>
                <a:ea typeface="+mn-ea"/>
                <a:cs typeface="+mn-cs"/>
              </a:defRPr>
            </a:lvl3pPr>
            <a:lvl4pPr marL="1814467" indent="-259210" algn="l" defTabSz="518419" rtl="0" eaLnBrk="0" fontAlgn="base" hangingPunct="0">
              <a:spcBef>
                <a:spcPct val="20000"/>
              </a:spcBef>
              <a:spcAft>
                <a:spcPct val="0"/>
              </a:spcAft>
              <a:buFont typeface="Arial" charset="0"/>
              <a:buChar char="–"/>
              <a:defRPr sz="1600" kern="1200">
                <a:solidFill>
                  <a:srgbClr val="262626"/>
                </a:solidFill>
                <a:latin typeface="+mn-lt"/>
                <a:ea typeface="+mn-ea"/>
                <a:cs typeface="+mn-cs"/>
              </a:defRPr>
            </a:lvl4pPr>
            <a:lvl5pPr marL="2332886" indent="-259210" algn="l" defTabSz="518419" rtl="0" eaLnBrk="0" fontAlgn="base" hangingPunct="0">
              <a:spcBef>
                <a:spcPct val="20000"/>
              </a:spcBef>
              <a:spcAft>
                <a:spcPct val="0"/>
              </a:spcAft>
              <a:buFont typeface="Arial" charset="0"/>
              <a:buChar char="»"/>
              <a:defRPr sz="1400" kern="1200">
                <a:solidFill>
                  <a:srgbClr val="262626"/>
                </a:solidFill>
                <a:latin typeface="+mn-lt"/>
                <a:ea typeface="+mn-ea"/>
                <a:cs typeface="+mn-cs"/>
              </a:defRPr>
            </a:lvl5pPr>
            <a:lvl6pPr marL="2851305" indent="-259210" algn="l" defTabSz="518419" rtl="0" eaLnBrk="1" latinLnBrk="0" hangingPunct="1">
              <a:spcBef>
                <a:spcPct val="20000"/>
              </a:spcBef>
              <a:buFont typeface="Arial"/>
              <a:buChar char="•"/>
              <a:defRPr sz="2300" kern="1200">
                <a:solidFill>
                  <a:schemeClr val="tx1"/>
                </a:solidFill>
                <a:latin typeface="+mn-lt"/>
                <a:ea typeface="+mn-ea"/>
                <a:cs typeface="+mn-cs"/>
              </a:defRPr>
            </a:lvl6pPr>
            <a:lvl7pPr marL="3369724" indent="-259210" algn="l" defTabSz="518419" rtl="0" eaLnBrk="1" latinLnBrk="0" hangingPunct="1">
              <a:spcBef>
                <a:spcPct val="20000"/>
              </a:spcBef>
              <a:buFont typeface="Arial"/>
              <a:buChar char="•"/>
              <a:defRPr sz="2300" kern="1200">
                <a:solidFill>
                  <a:schemeClr val="tx1"/>
                </a:solidFill>
                <a:latin typeface="+mn-lt"/>
                <a:ea typeface="+mn-ea"/>
                <a:cs typeface="+mn-cs"/>
              </a:defRPr>
            </a:lvl7pPr>
            <a:lvl8pPr marL="3888143" indent="-259210" algn="l" defTabSz="518419" rtl="0" eaLnBrk="1" latinLnBrk="0" hangingPunct="1">
              <a:spcBef>
                <a:spcPct val="20000"/>
              </a:spcBef>
              <a:buFont typeface="Arial"/>
              <a:buChar char="•"/>
              <a:defRPr sz="2300" kern="1200">
                <a:solidFill>
                  <a:schemeClr val="tx1"/>
                </a:solidFill>
                <a:latin typeface="+mn-lt"/>
                <a:ea typeface="+mn-ea"/>
                <a:cs typeface="+mn-cs"/>
              </a:defRPr>
            </a:lvl8pPr>
            <a:lvl9pPr marL="4406562" indent="-259210" algn="l" defTabSz="518419" rtl="0" eaLnBrk="1" latinLnBrk="0" hangingPunct="1">
              <a:spcBef>
                <a:spcPct val="20000"/>
              </a:spcBef>
              <a:buFont typeface="Arial"/>
              <a:buChar char="•"/>
              <a:defRPr sz="2300" kern="1200">
                <a:solidFill>
                  <a:schemeClr val="tx1"/>
                </a:solidFill>
                <a:latin typeface="+mn-lt"/>
                <a:ea typeface="+mn-ea"/>
                <a:cs typeface="+mn-cs"/>
              </a:defRPr>
            </a:lvl9pPr>
          </a:lstStyle>
          <a:p>
            <a:pPr algn="r"/>
            <a:r>
              <a:rPr lang="el-GR" sz="4500" dirty="0">
                <a:solidFill>
                  <a:srgbClr val="4F0A07"/>
                </a:solidFill>
                <a:cs typeface="Segoe UI"/>
              </a:rPr>
              <a:t>01</a:t>
            </a:r>
          </a:p>
        </p:txBody>
      </p:sp>
      <p:cxnSp>
        <p:nvCxnSpPr>
          <p:cNvPr id="5" name="Straight Connector 4">
            <a:extLst>
              <a:ext uri="{FF2B5EF4-FFF2-40B4-BE49-F238E27FC236}">
                <a16:creationId xmlns:a16="http://schemas.microsoft.com/office/drawing/2014/main" id="{4271D1AC-13E4-E112-E902-22854D18CF63}"/>
              </a:ext>
            </a:extLst>
          </p:cNvPr>
          <p:cNvCxnSpPr/>
          <p:nvPr/>
        </p:nvCxnSpPr>
        <p:spPr>
          <a:xfrm>
            <a:off x="2528887" y="708889"/>
            <a:ext cx="1800225" cy="0"/>
          </a:xfrm>
          <a:prstGeom prst="line">
            <a:avLst/>
          </a:prstGeom>
          <a:ln>
            <a:solidFill>
              <a:srgbClr val="4F0A07"/>
            </a:solidFill>
          </a:ln>
        </p:spPr>
        <p:style>
          <a:lnRef idx="2">
            <a:schemeClr val="dk1"/>
          </a:lnRef>
          <a:fillRef idx="0">
            <a:schemeClr val="dk1"/>
          </a:fillRef>
          <a:effectRef idx="1">
            <a:schemeClr val="dk1"/>
          </a:effectRef>
          <a:fontRef idx="minor">
            <a:schemeClr val="tx1"/>
          </a:fontRef>
        </p:style>
      </p:cxnSp>
      <p:pic>
        <p:nvPicPr>
          <p:cNvPr id="11" name="Picture 10">
            <a:extLst>
              <a:ext uri="{FF2B5EF4-FFF2-40B4-BE49-F238E27FC236}">
                <a16:creationId xmlns:a16="http://schemas.microsoft.com/office/drawing/2014/main" id="{230467A8-AC5B-59A5-8933-CC3305514C71}"/>
              </a:ext>
            </a:extLst>
          </p:cNvPr>
          <p:cNvPicPr>
            <a:picLocks noChangeAspect="1"/>
          </p:cNvPicPr>
          <p:nvPr/>
        </p:nvPicPr>
        <p:blipFill>
          <a:blip r:embed="rId2"/>
          <a:srcRect b="84763"/>
          <a:stretch>
            <a:fillRect/>
          </a:stretch>
        </p:blipFill>
        <p:spPr>
          <a:xfrm>
            <a:off x="7172539" y="24694"/>
            <a:ext cx="628738" cy="1161261"/>
          </a:xfrm>
          <a:prstGeom prst="rect">
            <a:avLst/>
          </a:prstGeom>
        </p:spPr>
      </p:pic>
      <p:sp>
        <p:nvSpPr>
          <p:cNvPr id="2" name="Text Placeholder 3">
            <a:extLst>
              <a:ext uri="{FF2B5EF4-FFF2-40B4-BE49-F238E27FC236}">
                <a16:creationId xmlns:a16="http://schemas.microsoft.com/office/drawing/2014/main" id="{45214353-3744-726B-2402-B6A3849467A7}"/>
              </a:ext>
            </a:extLst>
          </p:cNvPr>
          <p:cNvSpPr txBox="1">
            <a:spLocks/>
          </p:cNvSpPr>
          <p:nvPr/>
        </p:nvSpPr>
        <p:spPr>
          <a:xfrm>
            <a:off x="516525" y="9406235"/>
            <a:ext cx="1432923" cy="461665"/>
          </a:xfrm>
          <a:prstGeom prst="rect">
            <a:avLst/>
          </a:prstGeom>
          <a:noFill/>
        </p:spPr>
        <p:txBody>
          <a:bodyPr lIns="91440" tIns="45720" rIns="91440" bIns="45720" anchor="ctr"/>
          <a:lstStyle>
            <a:lvl1pPr marL="0" indent="0" algn="l" defTabSz="457200" rtl="0" eaLnBrk="1" fontAlgn="base" latinLnBrk="0" hangingPunct="1">
              <a:spcBef>
                <a:spcPct val="20000"/>
              </a:spcBef>
              <a:spcAft>
                <a:spcPct val="0"/>
              </a:spcAft>
              <a:buFont typeface="Arial" charset="0"/>
              <a:buNone/>
              <a:defRPr lang="en-US" sz="1600" b="0" kern="1200" cap="none" baseline="0" dirty="0" smtClean="0">
                <a:solidFill>
                  <a:srgbClr val="002F30"/>
                </a:solidFill>
                <a:latin typeface="Piraeus Open Serif" pitchFamily="50" charset="0"/>
                <a:ea typeface="+mn-ea"/>
                <a:cs typeface="Segoe UI" panose="020B0502040204020203" pitchFamily="34" charset="0"/>
              </a:defRPr>
            </a:lvl1pPr>
            <a:lvl2pPr marL="842431" indent="-324012" algn="l" defTabSz="518419" rtl="0" eaLnBrk="0" fontAlgn="base" hangingPunct="0">
              <a:spcBef>
                <a:spcPct val="20000"/>
              </a:spcBef>
              <a:spcAft>
                <a:spcPct val="0"/>
              </a:spcAft>
              <a:buFont typeface="Arial" charset="0"/>
              <a:buChar char="–"/>
              <a:defRPr sz="3200" kern="1200">
                <a:solidFill>
                  <a:srgbClr val="262626"/>
                </a:solidFill>
                <a:latin typeface="+mn-lt"/>
                <a:ea typeface="+mn-ea"/>
                <a:cs typeface="+mn-cs"/>
              </a:defRPr>
            </a:lvl2pPr>
            <a:lvl3pPr marL="1296048" indent="-259210" algn="l" defTabSz="518419" rtl="0" eaLnBrk="0" fontAlgn="base" hangingPunct="0">
              <a:spcBef>
                <a:spcPct val="20000"/>
              </a:spcBef>
              <a:spcAft>
                <a:spcPct val="0"/>
              </a:spcAft>
              <a:buFont typeface="Arial" charset="0"/>
              <a:buChar char="•"/>
              <a:defRPr sz="1800" kern="1200">
                <a:solidFill>
                  <a:srgbClr val="262626"/>
                </a:solidFill>
                <a:latin typeface="+mn-lt"/>
                <a:ea typeface="+mn-ea"/>
                <a:cs typeface="+mn-cs"/>
              </a:defRPr>
            </a:lvl3pPr>
            <a:lvl4pPr marL="1814467" indent="-259210" algn="l" defTabSz="518419" rtl="0" eaLnBrk="0" fontAlgn="base" hangingPunct="0">
              <a:spcBef>
                <a:spcPct val="20000"/>
              </a:spcBef>
              <a:spcAft>
                <a:spcPct val="0"/>
              </a:spcAft>
              <a:buFont typeface="Arial" charset="0"/>
              <a:buChar char="–"/>
              <a:defRPr sz="1600" kern="1200">
                <a:solidFill>
                  <a:srgbClr val="262626"/>
                </a:solidFill>
                <a:latin typeface="+mn-lt"/>
                <a:ea typeface="+mn-ea"/>
                <a:cs typeface="+mn-cs"/>
              </a:defRPr>
            </a:lvl4pPr>
            <a:lvl5pPr marL="2332886" indent="-259210" algn="l" defTabSz="518419" rtl="0" eaLnBrk="0" fontAlgn="base" hangingPunct="0">
              <a:spcBef>
                <a:spcPct val="20000"/>
              </a:spcBef>
              <a:spcAft>
                <a:spcPct val="0"/>
              </a:spcAft>
              <a:buFont typeface="Arial" charset="0"/>
              <a:buChar char="»"/>
              <a:defRPr sz="1400" kern="1200">
                <a:solidFill>
                  <a:srgbClr val="262626"/>
                </a:solidFill>
                <a:latin typeface="+mn-lt"/>
                <a:ea typeface="+mn-ea"/>
                <a:cs typeface="+mn-cs"/>
              </a:defRPr>
            </a:lvl5pPr>
            <a:lvl6pPr marL="2851305" indent="-259210" algn="l" defTabSz="518419" rtl="0" eaLnBrk="1" latinLnBrk="0" hangingPunct="1">
              <a:spcBef>
                <a:spcPct val="20000"/>
              </a:spcBef>
              <a:buFont typeface="Arial"/>
              <a:buChar char="•"/>
              <a:defRPr sz="2300" kern="1200">
                <a:solidFill>
                  <a:schemeClr val="tx1"/>
                </a:solidFill>
                <a:latin typeface="+mn-lt"/>
                <a:ea typeface="+mn-ea"/>
                <a:cs typeface="+mn-cs"/>
              </a:defRPr>
            </a:lvl6pPr>
            <a:lvl7pPr marL="3369724" indent="-259210" algn="l" defTabSz="518419" rtl="0" eaLnBrk="1" latinLnBrk="0" hangingPunct="1">
              <a:spcBef>
                <a:spcPct val="20000"/>
              </a:spcBef>
              <a:buFont typeface="Arial"/>
              <a:buChar char="•"/>
              <a:defRPr sz="2300" kern="1200">
                <a:solidFill>
                  <a:schemeClr val="tx1"/>
                </a:solidFill>
                <a:latin typeface="+mn-lt"/>
                <a:ea typeface="+mn-ea"/>
                <a:cs typeface="+mn-cs"/>
              </a:defRPr>
            </a:lvl7pPr>
            <a:lvl8pPr marL="3888143" indent="-259210" algn="l" defTabSz="518419" rtl="0" eaLnBrk="1" latinLnBrk="0" hangingPunct="1">
              <a:spcBef>
                <a:spcPct val="20000"/>
              </a:spcBef>
              <a:buFont typeface="Arial"/>
              <a:buChar char="•"/>
              <a:defRPr sz="2300" kern="1200">
                <a:solidFill>
                  <a:schemeClr val="tx1"/>
                </a:solidFill>
                <a:latin typeface="+mn-lt"/>
                <a:ea typeface="+mn-ea"/>
                <a:cs typeface="+mn-cs"/>
              </a:defRPr>
            </a:lvl8pPr>
            <a:lvl9pPr marL="4406562" indent="-259210" algn="l" defTabSz="518419" rtl="0" eaLnBrk="1" latinLnBrk="0" hangingPunct="1">
              <a:spcBef>
                <a:spcPct val="20000"/>
              </a:spcBef>
              <a:buFont typeface="Arial"/>
              <a:buChar char="•"/>
              <a:defRPr sz="2300" kern="1200">
                <a:solidFill>
                  <a:schemeClr val="tx1"/>
                </a:solidFill>
                <a:latin typeface="+mn-lt"/>
                <a:ea typeface="+mn-ea"/>
                <a:cs typeface="+mn-cs"/>
              </a:defRPr>
            </a:lvl9pPr>
          </a:lstStyle>
          <a:p>
            <a:r>
              <a:rPr lang="el-GR" dirty="0">
                <a:solidFill>
                  <a:srgbClr val="4F0A07"/>
                </a:solidFill>
                <a:cs typeface="Segoe UI"/>
              </a:rPr>
              <a:t>Εισαγωγή</a:t>
            </a:r>
          </a:p>
        </p:txBody>
      </p:sp>
    </p:spTree>
    <p:extLst>
      <p:ext uri="{BB962C8B-B14F-4D97-AF65-F5344CB8AC3E}">
        <p14:creationId xmlns:p14="http://schemas.microsoft.com/office/powerpoint/2010/main" val="1824235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B342A-5C80-BF4E-A280-616BEFE388C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F072019-623D-AECC-D5CE-6D49475EA263}"/>
              </a:ext>
            </a:extLst>
          </p:cNvPr>
          <p:cNvSpPr txBox="1"/>
          <p:nvPr/>
        </p:nvSpPr>
        <p:spPr>
          <a:xfrm>
            <a:off x="529225" y="1575282"/>
            <a:ext cx="5799549" cy="7553195"/>
          </a:xfrm>
          <a:prstGeom prst="rect">
            <a:avLst/>
          </a:prstGeom>
          <a:solidFill>
            <a:srgbClr val="E9E7DF"/>
          </a:solidFill>
        </p:spPr>
        <p:txBody>
          <a:bodyPr wrap="square" numCol="2" spcCol="180000" rtlCol="0">
            <a:noAutofit/>
          </a:bodyPr>
          <a:lstStyle/>
          <a:p>
            <a:r>
              <a:rPr lang="el-GR" sz="900" dirty="0">
                <a:solidFill>
                  <a:srgbClr val="1F1F1F"/>
                </a:solidFill>
                <a:latin typeface="Piraeus Open Sans" pitchFamily="50" charset="0"/>
              </a:rPr>
              <a:t>υπηρεσιών καθώς και οι μικρομεσαίες επιχειρήσεις να υποστούν μία δυσανάλογα μεγάλη επιδείνωση της οικονομικής τους θέσης και δραστηριότητας. Η επιδείνωση αυτή θα προκαλέσει μεγαλύτερη πτώση των τιμών στις σχετιζόμενες κατηγορίες αγαθών και υπηρεσιών, η οποία με τη σειρά της θα καταφέρει να υπερκεράσει τις ανοδικές πληθωριστικές πιέσεις από ενέργεια και ΤΝ. </a:t>
            </a:r>
            <a:r>
              <a:rPr lang="el-GR" sz="900" b="1" dirty="0">
                <a:solidFill>
                  <a:srgbClr val="1F1F1F"/>
                </a:solidFill>
                <a:latin typeface="Piraeus Open Sans" pitchFamily="50" charset="0"/>
              </a:rPr>
              <a:t>Στην περίπτωση των ΗΠΑ, όπου η οικονομία είναι ισχυρή, η προσαρμογή μπορεί να διαρκέσει για μεγαλύτερο χρονικό διάστημα από όσο υπολογίζουν οι αγορές. Στην περίπτωση της Ευρωζώνης, όπου οι επενδύσεις ΤΝ είναι πιο περιορισμένες, οι επιπτώσεις μπορεί να είναι πιο επώδυνες σε όρους ΑΕΠ αλλά και η αποκλιμάκωση του πληθωρισμού ταχύτερη του αναμενόμενου. </a:t>
            </a:r>
            <a:endParaRPr lang="en-US" sz="900" b="1" dirty="0">
              <a:solidFill>
                <a:srgbClr val="1F1F1F"/>
              </a:solidFill>
              <a:latin typeface="Piraeus Open Sans" pitchFamily="50" charset="0"/>
            </a:endParaRPr>
          </a:p>
          <a:p>
            <a:endParaRPr lang="el-GR" sz="900" dirty="0">
              <a:solidFill>
                <a:srgbClr val="1F1F1F"/>
              </a:solidFill>
              <a:latin typeface="Piraeus Open Sans" pitchFamily="50" charset="0"/>
            </a:endParaRPr>
          </a:p>
          <a:p>
            <a:r>
              <a:rPr lang="el-GR" sz="900" b="1" dirty="0">
                <a:solidFill>
                  <a:srgbClr val="1F1F1F"/>
                </a:solidFill>
                <a:latin typeface="Piraeus Open Sans" pitchFamily="50" charset="0"/>
              </a:rPr>
              <a:t>Από την (Μακρο) Οικονομία στις Αγορές</a:t>
            </a:r>
            <a:endParaRPr lang="en-US" sz="900" b="1" dirty="0">
              <a:solidFill>
                <a:srgbClr val="1F1F1F"/>
              </a:solidFill>
              <a:latin typeface="Piraeus Open Sans" pitchFamily="50" charset="0"/>
            </a:endParaRPr>
          </a:p>
          <a:p>
            <a:r>
              <a:rPr lang="el-GR" sz="1100" dirty="0">
                <a:solidFill>
                  <a:srgbClr val="1F1F1F"/>
                </a:solidFill>
                <a:latin typeface="Piraeus Open Serif" pitchFamily="50" charset="0"/>
              </a:rPr>
              <a:t>Η Εταιρική κερδοφορία στηρίζει τις αποτιμήσεις </a:t>
            </a:r>
          </a:p>
          <a:p>
            <a:r>
              <a:rPr lang="el-GR" sz="900" dirty="0">
                <a:solidFill>
                  <a:srgbClr val="1F1F1F"/>
                </a:solidFill>
                <a:latin typeface="Piraeus Open Sans" pitchFamily="50" charset="0"/>
              </a:rPr>
              <a:t>Η πορεία του αμερικανικού μετοχικού δείκτη S&amp;P 500 παραμένει σταθερή, καθώς συνεχίζει, με χαμηλή μεταβλητότητα, να κινείται κοντά στα ιστορικά υψηλά του επίπεδα. </a:t>
            </a:r>
            <a:r>
              <a:rPr lang="el-GR" sz="900" b="1" dirty="0">
                <a:solidFill>
                  <a:srgbClr val="1F1F1F"/>
                </a:solidFill>
                <a:latin typeface="Piraeus Open Sans" pitchFamily="50" charset="0"/>
              </a:rPr>
              <a:t>Καταλυτικός παράγοντας αυτής της σταθερότητας δεν είναι άλλος από την ισχυρή αύξηση της εταιρικής κερδοφορίας</a:t>
            </a:r>
            <a:r>
              <a:rPr lang="el-GR" sz="900" dirty="0">
                <a:solidFill>
                  <a:srgbClr val="1F1F1F"/>
                </a:solidFill>
                <a:latin typeface="Piraeus Open Sans" pitchFamily="50" charset="0"/>
              </a:rPr>
              <a:t>, η οποία δεν αφορά μόνο σε εταιρείες υψηλής τεχνολογίας και ενέργειας, αλλά διαχέεται σε ένα μεγάλο αριθμό κλάδων και εταιρειών. Αυτή η διάχυση της κερδοφορίας αποτελεί αντανάκλαση των τεράστιων επενδύσεων σε φυσικές υποδομές, οι οποίες είναι απαραίτητες για την περαιτέρω ανάπτυξη της τεχνητής νοημοσύνης. Ωστόσο, οι αποτιμήσεις διατηρούνται σε υψηλά επίπεδα, οι ενδιάμεσες εκλογές βρίσκονται προ των πυλών, οι αποδόσεις των αμερικανικών ομολόγων βρίσκονται σε υψηλό 18ετίας και η FED ενδέχεται  να συνεχίσει να ασκεί περιοριστική δημοσιονομική πολιτική σε μεσοπρόθεσμο ορίζοντα. </a:t>
            </a:r>
            <a:r>
              <a:rPr lang="el-GR" sz="900" b="1" dirty="0">
                <a:solidFill>
                  <a:srgbClr val="1F1F1F"/>
                </a:solidFill>
                <a:latin typeface="Piraeus Open Sans" pitchFamily="50" charset="0"/>
              </a:rPr>
              <a:t>Όλα αυτά μας κατευθύνουν προς μια ουδέτερη άποψη για την πορεία των αμερικανικών μετοχών</a:t>
            </a:r>
            <a:r>
              <a:rPr lang="el-GR" sz="900" dirty="0">
                <a:solidFill>
                  <a:srgbClr val="1F1F1F"/>
                </a:solidFill>
                <a:latin typeface="Piraeus Open Sans" pitchFamily="50" charset="0"/>
              </a:rPr>
              <a:t>. Σε ευθυγράμμιση με τα νέα δεδομένα μεταβάλλουμε την άποψή μας για τις εταιρείες μικρές κεφαλαιοποίησης και εταιρείες κοινής ωφέλειας από ήπια θετική σε ουδέτερη, ενώ διατηρούμε τη θετική μας άποψη για την υγεία και</a:t>
            </a:r>
            <a:r>
              <a:rPr lang="en-US" sz="900" dirty="0">
                <a:solidFill>
                  <a:srgbClr val="1F1F1F"/>
                </a:solidFill>
                <a:latin typeface="Piraeus Open Sans" pitchFamily="50" charset="0"/>
              </a:rPr>
              <a:t> </a:t>
            </a:r>
            <a:r>
              <a:rPr lang="el-GR" sz="900" dirty="0">
                <a:solidFill>
                  <a:srgbClr val="1F1F1F"/>
                </a:solidFill>
                <a:latin typeface="Piraeus Open Sans" pitchFamily="50" charset="0"/>
              </a:rPr>
              <a:t>τις τράπεζες. Αναβαθμίζουμε σε θετική την Ενέργεια, ως ελκυστική αντιστάθμιση έναντι γεωπολιτικής αβεβαιότητας. Παράλληλα, </a:t>
            </a:r>
            <a:r>
              <a:rPr lang="el-GR" sz="900" b="1" dirty="0">
                <a:solidFill>
                  <a:srgbClr val="1F1F1F"/>
                </a:solidFill>
                <a:latin typeface="Piraeus Open Sans" pitchFamily="50" charset="0"/>
              </a:rPr>
              <a:t>παραμένουμε επιφυλακτικοί για τις μετοχές της Ευρωζώνης</a:t>
            </a:r>
            <a:r>
              <a:rPr lang="el-GR" sz="900" dirty="0">
                <a:solidFill>
                  <a:srgbClr val="1F1F1F"/>
                </a:solidFill>
                <a:latin typeface="Piraeus Open Sans" pitchFamily="50" charset="0"/>
              </a:rPr>
              <a:t>, καθώς και εδώ η επιθετική νομισματική πολιτική της ΕΚΤ αναφορικά με την πορεία των επιτοκίων, σε συνδυασμό με την άσχημη δημοσιονομική θέση αρκετών ευρωπαϊκών οικονομιών, το τέλος του Ταμείου Ανάκαμψης και τις πολλαπλές εκλογικές αναμετρήσεις δημιουργούν ρίσκα που δεν έχουν τιμολογηθεί από τις αγορές. Στους επιμέρους κλάδους, διατηρούμε τη θετική μας άποψη για την υγεία και τις πρώτες ύλες, μεταβάλλουμε την άποψή μας στα ακίνητα, την κοινή ωφέλεια και τις υπηρεσίες επικοινωνίας από ήπια θετική σε ουδέτερη, ενώ ενισχύουμε την θέση μας στην τεχνολογία από ουδέτερη σε ήπια θετική.</a:t>
            </a:r>
          </a:p>
          <a:p>
            <a:r>
              <a:rPr lang="el-GR" sz="900" dirty="0">
                <a:solidFill>
                  <a:srgbClr val="1F1F1F"/>
                </a:solidFill>
                <a:latin typeface="Piraeus Open Sans" pitchFamily="50" charset="0"/>
              </a:rPr>
              <a:t>Όσον αφορά τις αγορές ομολόγων, συνεχίζουμε να </a:t>
            </a:r>
            <a:r>
              <a:rPr lang="el-GR" sz="900" b="1" dirty="0">
                <a:solidFill>
                  <a:srgbClr val="1F1F1F"/>
                </a:solidFill>
                <a:latin typeface="Piraeus Open Sans" pitchFamily="50" charset="0"/>
              </a:rPr>
              <a:t>διατηρούμε την ουδέτερη άποψή μας για τα δεκαετή ομόλογα των ΗΠΑ </a:t>
            </a:r>
            <a:r>
              <a:rPr lang="el-GR" sz="900" dirty="0">
                <a:solidFill>
                  <a:srgbClr val="1F1F1F"/>
                </a:solidFill>
                <a:latin typeface="Piraeus Open Sans" pitchFamily="50" charset="0"/>
              </a:rPr>
              <a:t>καθώς θεωρούμε ότι η αποκλιμάκωση του πληθωρισμού στις ΗΠΑ μπορεί να είναι πιο σταδιακή από ότι τιμολογείται στις αγορές και ίσως χρειαστεί πιο επιθετική πολιτική από FED. Στον αντίποδα, </a:t>
            </a:r>
            <a:r>
              <a:rPr lang="el-GR" sz="900" b="1" dirty="0">
                <a:solidFill>
                  <a:srgbClr val="1F1F1F"/>
                </a:solidFill>
                <a:latin typeface="Piraeus Open Sans" pitchFamily="50" charset="0"/>
              </a:rPr>
              <a:t>διατηρούμε την ήπια θετική άποψή μας για τα κρατικά ομόλογα Ευρωζώνης</a:t>
            </a:r>
            <a:r>
              <a:rPr lang="el-GR" sz="900" dirty="0">
                <a:solidFill>
                  <a:srgbClr val="1F1F1F"/>
                </a:solidFill>
                <a:latin typeface="Piraeus Open Sans" pitchFamily="50" charset="0"/>
              </a:rPr>
              <a:t> καθώς αναμένουμε σε βάθος χρόνου υποχώρηση των αποδόσεών τους και άρα άνοδο της τιμής τους. Τέλος και </a:t>
            </a:r>
            <a:r>
              <a:rPr lang="el-GR" sz="900" b="1" dirty="0">
                <a:solidFill>
                  <a:srgbClr val="1F1F1F"/>
                </a:solidFill>
                <a:latin typeface="Piraeus Open Sans" pitchFamily="50" charset="0"/>
              </a:rPr>
              <a:t>στα εταιρικά ομόλογα κρατούμε τη συνολική άποψή μας αμετάβλητη</a:t>
            </a:r>
            <a:r>
              <a:rPr lang="el-GR" sz="900" dirty="0">
                <a:solidFill>
                  <a:srgbClr val="1F1F1F"/>
                </a:solidFill>
                <a:latin typeface="Piraeus Open Sans" pitchFamily="50" charset="0"/>
              </a:rPr>
              <a:t>.</a:t>
            </a:r>
            <a:endParaRPr lang="en-US" sz="900" dirty="0">
              <a:solidFill>
                <a:srgbClr val="1F1F1F"/>
              </a:solidFill>
              <a:latin typeface="Piraeus Open Sans" pitchFamily="50" charset="0"/>
            </a:endParaRPr>
          </a:p>
          <a:p>
            <a:endParaRPr lang="el-GR" sz="900" b="1" dirty="0">
              <a:solidFill>
                <a:srgbClr val="1F1F1F"/>
              </a:solidFill>
              <a:latin typeface="Piraeus Open Sans" pitchFamily="50" charset="0"/>
            </a:endParaRPr>
          </a:p>
          <a:p>
            <a:r>
              <a:rPr lang="el-GR" sz="900" b="1" dirty="0">
                <a:solidFill>
                  <a:srgbClr val="1F1F1F"/>
                </a:solidFill>
                <a:latin typeface="Piraeus Open Sans" pitchFamily="50" charset="0"/>
              </a:rPr>
              <a:t>Ρίσκα γύρω από τις απόψεις μας</a:t>
            </a:r>
            <a:endParaRPr lang="en-US" sz="900" b="1" dirty="0">
              <a:solidFill>
                <a:srgbClr val="1F1F1F"/>
              </a:solidFill>
              <a:latin typeface="Piraeus Open Sans" pitchFamily="50" charset="0"/>
            </a:endParaRPr>
          </a:p>
          <a:p>
            <a:r>
              <a:rPr lang="el-GR" sz="1100" dirty="0">
                <a:solidFill>
                  <a:srgbClr val="1F1F1F"/>
                </a:solidFill>
                <a:latin typeface="Piraeus Open Serif" pitchFamily="50" charset="0"/>
              </a:rPr>
              <a:t>Κερδοφορία και ΑΙ</a:t>
            </a:r>
          </a:p>
          <a:p>
            <a:r>
              <a:rPr lang="el-GR" sz="900" dirty="0">
                <a:solidFill>
                  <a:srgbClr val="1F1F1F"/>
                </a:solidFill>
                <a:latin typeface="Piraeus Open Sans" pitchFamily="50" charset="0"/>
              </a:rPr>
              <a:t>Έχοντας αναδείξει τις επενδύσεις υποδομών ΤΝ και την ισχυρή εταιρική κερδοφορία ως τους δύο  στυλοβάτες της πορείας των αγορών, αξίζει να σκεφτούμε ποιες δυνάμεις θα μπορούσαν να ανατρέψουν το θετικό αυτό αφήγημα. Ξεκινώντας πρώτα με τις </a:t>
            </a:r>
            <a:r>
              <a:rPr lang="el-GR" sz="900" b="1" dirty="0">
                <a:solidFill>
                  <a:srgbClr val="1F1F1F"/>
                </a:solidFill>
                <a:latin typeface="Piraeus Open Sans" pitchFamily="50" charset="0"/>
              </a:rPr>
              <a:t>υποδομές ΤΝ, οποιαδήποτε ρωγμή στις εκτιμήσεις αναφορικά με τη χρηματοοικονομική αποδοτικότητα και βιωσιμότητα των υποδομών αυτών είναι πολύ πιθανό να οδηγήσει σε μετριασμό του επενδυτικού κύματος στις ΗΠΑ</a:t>
            </a:r>
            <a:r>
              <a:rPr lang="el-GR" sz="900" dirty="0">
                <a:solidFill>
                  <a:srgbClr val="1F1F1F"/>
                </a:solidFill>
                <a:latin typeface="Piraeus Open Sans" pitchFamily="50" charset="0"/>
              </a:rPr>
              <a:t>, περιορίζοντας σημαντικά τη δυναμική της αμερικανικής οικονομίας. </a:t>
            </a:r>
          </a:p>
          <a:p>
            <a:r>
              <a:rPr lang="el-GR" sz="900" dirty="0">
                <a:solidFill>
                  <a:srgbClr val="1F1F1F"/>
                </a:solidFill>
                <a:latin typeface="Piraeus Open Sans" pitchFamily="50" charset="0"/>
              </a:rPr>
              <a:t>Το δεύτερο ρίσκο σχετίζεται με τις γεωπολιτικές εξελίξεις στην περιοχή του Περσικού Κόλπου και συνεπακόλουθα με τις τιμές ενέργειας. Έως τώρα το παγκόσμιο οικονομικό και πολιτικό σύστημα έχει επιδείξει αξιοσημείωτη σταθερότητα και ωριμότητα στην διαχείριση της πρωτοφανούς ενεργειακής κρίσης. Όλα όμως τα συστήματα έχουν και ένα πεπερασμένο όριο αντοχής. </a:t>
            </a:r>
            <a:r>
              <a:rPr lang="el-GR" sz="900" b="1" dirty="0">
                <a:solidFill>
                  <a:srgbClr val="1F1F1F"/>
                </a:solidFill>
                <a:latin typeface="Piraeus Open Sans" pitchFamily="50" charset="0"/>
              </a:rPr>
              <a:t>Ακόμα υψηλότερες τιμές ενέργειας θα οδηγήσουν σε επίπεδα επιτοκίων πολύ υψηλότερα από αυτά που τιμολογούν σήμερα οι αγορές</a:t>
            </a:r>
            <a:r>
              <a:rPr lang="el-GR" sz="900" dirty="0">
                <a:solidFill>
                  <a:srgbClr val="1F1F1F"/>
                </a:solidFill>
                <a:latin typeface="Piraeus Open Sans" pitchFamily="50" charset="0"/>
              </a:rPr>
              <a:t>. Η εξέλιξη αυτή θα έχει αρνητικές επιπτώσεις στην κερδοφορία των επιχειρήσεων, στην οικονομική ανάπτυξη και θα οδηγήσει εν τέλει τις μετοχικές και ομολογιακές αγορές σε χαμηλότερα επίπεδα αποτιμήσεων. </a:t>
            </a:r>
          </a:p>
          <a:p>
            <a:endParaRPr lang="el-GR" sz="900" dirty="0">
              <a:solidFill>
                <a:srgbClr val="1F1F1F"/>
              </a:solidFill>
              <a:latin typeface="Piraeus Open Sans" pitchFamily="50" charset="0"/>
            </a:endParaRPr>
          </a:p>
          <a:p>
            <a:endParaRPr lang="el-GR" sz="1000" dirty="0">
              <a:solidFill>
                <a:srgbClr val="3A3A3A"/>
              </a:solidFill>
              <a:latin typeface="Piraeus Open Sans" pitchFamily="50" charset="0"/>
            </a:endParaRPr>
          </a:p>
        </p:txBody>
      </p:sp>
      <p:sp>
        <p:nvSpPr>
          <p:cNvPr id="2" name="TextBox 1">
            <a:extLst>
              <a:ext uri="{FF2B5EF4-FFF2-40B4-BE49-F238E27FC236}">
                <a16:creationId xmlns:a16="http://schemas.microsoft.com/office/drawing/2014/main" id="{FFBA0CD0-3AAD-5C84-7BA7-3EE0B68EA8BD}"/>
              </a:ext>
            </a:extLst>
          </p:cNvPr>
          <p:cNvSpPr txBox="1"/>
          <p:nvPr/>
        </p:nvSpPr>
        <p:spPr>
          <a:xfrm>
            <a:off x="3803500" y="8896525"/>
            <a:ext cx="2299674" cy="707886"/>
          </a:xfrm>
          <a:prstGeom prst="rect">
            <a:avLst/>
          </a:prstGeom>
          <a:noFill/>
        </p:spPr>
        <p:txBody>
          <a:bodyPr wrap="square" rtlCol="0">
            <a:spAutoFit/>
          </a:bodyPr>
          <a:lstStyle/>
          <a:p>
            <a:r>
              <a:rPr lang="el-GR" sz="1000" dirty="0">
                <a:solidFill>
                  <a:srgbClr val="1F1F1F"/>
                </a:solidFill>
                <a:latin typeface="Piraeus Open Sans" pitchFamily="50" charset="0"/>
              </a:rPr>
              <a:t>Ηλίας Λεκκός </a:t>
            </a:r>
          </a:p>
          <a:p>
            <a:r>
              <a:rPr lang="el-GR" sz="1000" dirty="0">
                <a:solidFill>
                  <a:srgbClr val="1F1F1F"/>
                </a:solidFill>
                <a:latin typeface="Piraeus Open Sans" pitchFamily="50" charset="0"/>
              </a:rPr>
              <a:t>Επικεφαλής Οικονομικής Ανάλυσης </a:t>
            </a:r>
            <a:r>
              <a:rPr lang="en-US" sz="1000" dirty="0">
                <a:solidFill>
                  <a:srgbClr val="1F1F1F"/>
                </a:solidFill>
                <a:latin typeface="Piraeus Open Sans" pitchFamily="50" charset="0"/>
              </a:rPr>
              <a:t>&amp; </a:t>
            </a:r>
            <a:r>
              <a:rPr lang="el-GR" sz="1000" dirty="0">
                <a:solidFill>
                  <a:srgbClr val="1F1F1F"/>
                </a:solidFill>
                <a:latin typeface="Piraeus Open Sans" pitchFamily="50" charset="0"/>
              </a:rPr>
              <a:t>Επενδυτικής Στρατηγικής</a:t>
            </a:r>
          </a:p>
          <a:p>
            <a:endParaRPr lang="en-US" sz="1000" dirty="0">
              <a:solidFill>
                <a:srgbClr val="1F1F1F"/>
              </a:solidFill>
              <a:latin typeface="Piraeus Open Sans" pitchFamily="50" charset="0"/>
            </a:endParaRPr>
          </a:p>
        </p:txBody>
      </p:sp>
      <p:sp>
        <p:nvSpPr>
          <p:cNvPr id="5" name="Text Placeholder 4">
            <a:extLst>
              <a:ext uri="{FF2B5EF4-FFF2-40B4-BE49-F238E27FC236}">
                <a16:creationId xmlns:a16="http://schemas.microsoft.com/office/drawing/2014/main" id="{23263164-2368-743B-E127-60BAA73579E4}"/>
              </a:ext>
            </a:extLst>
          </p:cNvPr>
          <p:cNvSpPr>
            <a:spLocks noGrp="1"/>
          </p:cNvSpPr>
          <p:nvPr>
            <p:ph type="body" sz="quarter" idx="18"/>
          </p:nvPr>
        </p:nvSpPr>
        <p:spPr>
          <a:xfrm>
            <a:off x="586902" y="917356"/>
            <a:ext cx="5741871" cy="461665"/>
          </a:xfrm>
          <a:noFill/>
        </p:spPr>
        <p:txBody>
          <a:bodyPr/>
          <a:lstStyle/>
          <a:p>
            <a:r>
              <a:rPr lang="el-GR" dirty="0"/>
              <a:t>Από την (Μακρο) Οικονομία στις Αγορές και Ρίσκα γύρω από τις απόψεις μας </a:t>
            </a:r>
          </a:p>
        </p:txBody>
      </p:sp>
      <p:cxnSp>
        <p:nvCxnSpPr>
          <p:cNvPr id="3" name="Straight Connector 2">
            <a:extLst>
              <a:ext uri="{FF2B5EF4-FFF2-40B4-BE49-F238E27FC236}">
                <a16:creationId xmlns:a16="http://schemas.microsoft.com/office/drawing/2014/main" id="{21F6E5A0-E07B-3808-F5E2-043441CA6BB7}"/>
              </a:ext>
            </a:extLst>
          </p:cNvPr>
          <p:cNvCxnSpPr/>
          <p:nvPr/>
        </p:nvCxnSpPr>
        <p:spPr>
          <a:xfrm>
            <a:off x="2528887" y="708889"/>
            <a:ext cx="1800225" cy="0"/>
          </a:xfrm>
          <a:prstGeom prst="line">
            <a:avLst/>
          </a:prstGeom>
          <a:ln>
            <a:solidFill>
              <a:srgbClr val="4F0A07"/>
            </a:solidFill>
          </a:ln>
        </p:spPr>
        <p:style>
          <a:lnRef idx="2">
            <a:schemeClr val="dk1"/>
          </a:lnRef>
          <a:fillRef idx="0">
            <a:schemeClr val="dk1"/>
          </a:fillRef>
          <a:effectRef idx="1">
            <a:schemeClr val="dk1"/>
          </a:effectRef>
          <a:fontRef idx="minor">
            <a:schemeClr val="tx1"/>
          </a:fontRef>
        </p:style>
      </p:cxnSp>
      <p:sp>
        <p:nvSpPr>
          <p:cNvPr id="8" name="Text Placeholder 3">
            <a:extLst>
              <a:ext uri="{FF2B5EF4-FFF2-40B4-BE49-F238E27FC236}">
                <a16:creationId xmlns:a16="http://schemas.microsoft.com/office/drawing/2014/main" id="{F141AFB8-5C76-BBF7-FF2D-D6D417A4FECD}"/>
              </a:ext>
            </a:extLst>
          </p:cNvPr>
          <p:cNvSpPr txBox="1">
            <a:spLocks/>
          </p:cNvSpPr>
          <p:nvPr/>
        </p:nvSpPr>
        <p:spPr>
          <a:xfrm>
            <a:off x="4909549" y="143660"/>
            <a:ext cx="1432923" cy="461665"/>
          </a:xfrm>
          <a:prstGeom prst="rect">
            <a:avLst/>
          </a:prstGeom>
          <a:noFill/>
        </p:spPr>
        <p:txBody>
          <a:bodyPr lIns="91440" tIns="45720" rIns="91440" bIns="45720" anchor="ctr"/>
          <a:lstStyle>
            <a:lvl1pPr marL="0" indent="0" algn="l" defTabSz="457200" rtl="0" eaLnBrk="1" fontAlgn="base" latinLnBrk="0" hangingPunct="1">
              <a:spcBef>
                <a:spcPct val="20000"/>
              </a:spcBef>
              <a:spcAft>
                <a:spcPct val="0"/>
              </a:spcAft>
              <a:buFont typeface="Arial" charset="0"/>
              <a:buNone/>
              <a:defRPr lang="en-US" sz="1600" b="0" kern="1200" cap="none" baseline="0" dirty="0" smtClean="0">
                <a:solidFill>
                  <a:srgbClr val="002F30"/>
                </a:solidFill>
                <a:latin typeface="Piraeus Open Serif" pitchFamily="50" charset="0"/>
                <a:ea typeface="+mn-ea"/>
                <a:cs typeface="Segoe UI" panose="020B0502040204020203" pitchFamily="34" charset="0"/>
              </a:defRPr>
            </a:lvl1pPr>
            <a:lvl2pPr marL="842431" indent="-324012" algn="l" defTabSz="518419" rtl="0" eaLnBrk="0" fontAlgn="base" hangingPunct="0">
              <a:spcBef>
                <a:spcPct val="20000"/>
              </a:spcBef>
              <a:spcAft>
                <a:spcPct val="0"/>
              </a:spcAft>
              <a:buFont typeface="Arial" charset="0"/>
              <a:buChar char="–"/>
              <a:defRPr sz="3200" kern="1200">
                <a:solidFill>
                  <a:srgbClr val="262626"/>
                </a:solidFill>
                <a:latin typeface="+mn-lt"/>
                <a:ea typeface="+mn-ea"/>
                <a:cs typeface="+mn-cs"/>
              </a:defRPr>
            </a:lvl2pPr>
            <a:lvl3pPr marL="1296048" indent="-259210" algn="l" defTabSz="518419" rtl="0" eaLnBrk="0" fontAlgn="base" hangingPunct="0">
              <a:spcBef>
                <a:spcPct val="20000"/>
              </a:spcBef>
              <a:spcAft>
                <a:spcPct val="0"/>
              </a:spcAft>
              <a:buFont typeface="Arial" charset="0"/>
              <a:buChar char="•"/>
              <a:defRPr sz="1800" kern="1200">
                <a:solidFill>
                  <a:srgbClr val="262626"/>
                </a:solidFill>
                <a:latin typeface="+mn-lt"/>
                <a:ea typeface="+mn-ea"/>
                <a:cs typeface="+mn-cs"/>
              </a:defRPr>
            </a:lvl3pPr>
            <a:lvl4pPr marL="1814467" indent="-259210" algn="l" defTabSz="518419" rtl="0" eaLnBrk="0" fontAlgn="base" hangingPunct="0">
              <a:spcBef>
                <a:spcPct val="20000"/>
              </a:spcBef>
              <a:spcAft>
                <a:spcPct val="0"/>
              </a:spcAft>
              <a:buFont typeface="Arial" charset="0"/>
              <a:buChar char="–"/>
              <a:defRPr sz="1600" kern="1200">
                <a:solidFill>
                  <a:srgbClr val="262626"/>
                </a:solidFill>
                <a:latin typeface="+mn-lt"/>
                <a:ea typeface="+mn-ea"/>
                <a:cs typeface="+mn-cs"/>
              </a:defRPr>
            </a:lvl4pPr>
            <a:lvl5pPr marL="2332886" indent="-259210" algn="l" defTabSz="518419" rtl="0" eaLnBrk="0" fontAlgn="base" hangingPunct="0">
              <a:spcBef>
                <a:spcPct val="20000"/>
              </a:spcBef>
              <a:spcAft>
                <a:spcPct val="0"/>
              </a:spcAft>
              <a:buFont typeface="Arial" charset="0"/>
              <a:buChar char="»"/>
              <a:defRPr sz="1400" kern="1200">
                <a:solidFill>
                  <a:srgbClr val="262626"/>
                </a:solidFill>
                <a:latin typeface="+mn-lt"/>
                <a:ea typeface="+mn-ea"/>
                <a:cs typeface="+mn-cs"/>
              </a:defRPr>
            </a:lvl5pPr>
            <a:lvl6pPr marL="2851305" indent="-259210" algn="l" defTabSz="518419" rtl="0" eaLnBrk="1" latinLnBrk="0" hangingPunct="1">
              <a:spcBef>
                <a:spcPct val="20000"/>
              </a:spcBef>
              <a:buFont typeface="Arial"/>
              <a:buChar char="•"/>
              <a:defRPr sz="2300" kern="1200">
                <a:solidFill>
                  <a:schemeClr val="tx1"/>
                </a:solidFill>
                <a:latin typeface="+mn-lt"/>
                <a:ea typeface="+mn-ea"/>
                <a:cs typeface="+mn-cs"/>
              </a:defRPr>
            </a:lvl6pPr>
            <a:lvl7pPr marL="3369724" indent="-259210" algn="l" defTabSz="518419" rtl="0" eaLnBrk="1" latinLnBrk="0" hangingPunct="1">
              <a:spcBef>
                <a:spcPct val="20000"/>
              </a:spcBef>
              <a:buFont typeface="Arial"/>
              <a:buChar char="•"/>
              <a:defRPr sz="2300" kern="1200">
                <a:solidFill>
                  <a:schemeClr val="tx1"/>
                </a:solidFill>
                <a:latin typeface="+mn-lt"/>
                <a:ea typeface="+mn-ea"/>
                <a:cs typeface="+mn-cs"/>
              </a:defRPr>
            </a:lvl7pPr>
            <a:lvl8pPr marL="3888143" indent="-259210" algn="l" defTabSz="518419" rtl="0" eaLnBrk="1" latinLnBrk="0" hangingPunct="1">
              <a:spcBef>
                <a:spcPct val="20000"/>
              </a:spcBef>
              <a:buFont typeface="Arial"/>
              <a:buChar char="•"/>
              <a:defRPr sz="2300" kern="1200">
                <a:solidFill>
                  <a:schemeClr val="tx1"/>
                </a:solidFill>
                <a:latin typeface="+mn-lt"/>
                <a:ea typeface="+mn-ea"/>
                <a:cs typeface="+mn-cs"/>
              </a:defRPr>
            </a:lvl8pPr>
            <a:lvl9pPr marL="4406562" indent="-259210" algn="l" defTabSz="518419" rtl="0" eaLnBrk="1" latinLnBrk="0" hangingPunct="1">
              <a:spcBef>
                <a:spcPct val="20000"/>
              </a:spcBef>
              <a:buFont typeface="Arial"/>
              <a:buChar char="•"/>
              <a:defRPr sz="2300" kern="1200">
                <a:solidFill>
                  <a:schemeClr val="tx1"/>
                </a:solidFill>
                <a:latin typeface="+mn-lt"/>
                <a:ea typeface="+mn-ea"/>
                <a:cs typeface="+mn-cs"/>
              </a:defRPr>
            </a:lvl9pPr>
          </a:lstStyle>
          <a:p>
            <a:pPr algn="r"/>
            <a:r>
              <a:rPr lang="el-GR" sz="4500" dirty="0">
                <a:solidFill>
                  <a:srgbClr val="4F0A07"/>
                </a:solidFill>
                <a:cs typeface="Segoe UI"/>
              </a:rPr>
              <a:t>01</a:t>
            </a:r>
          </a:p>
        </p:txBody>
      </p:sp>
      <p:pic>
        <p:nvPicPr>
          <p:cNvPr id="6" name="Picture 5">
            <a:extLst>
              <a:ext uri="{FF2B5EF4-FFF2-40B4-BE49-F238E27FC236}">
                <a16:creationId xmlns:a16="http://schemas.microsoft.com/office/drawing/2014/main" id="{F24BA903-846F-4DB7-640D-27524DB0BF61}"/>
              </a:ext>
            </a:extLst>
          </p:cNvPr>
          <p:cNvPicPr>
            <a:picLocks noChangeAspect="1"/>
          </p:cNvPicPr>
          <p:nvPr/>
        </p:nvPicPr>
        <p:blipFill>
          <a:blip r:embed="rId2"/>
          <a:srcRect b="84763"/>
          <a:stretch>
            <a:fillRect/>
          </a:stretch>
        </p:blipFill>
        <p:spPr>
          <a:xfrm>
            <a:off x="7172539" y="24694"/>
            <a:ext cx="628738" cy="1161261"/>
          </a:xfrm>
          <a:prstGeom prst="rect">
            <a:avLst/>
          </a:prstGeom>
        </p:spPr>
      </p:pic>
      <p:sp>
        <p:nvSpPr>
          <p:cNvPr id="11" name="Text Placeholder 3">
            <a:extLst>
              <a:ext uri="{FF2B5EF4-FFF2-40B4-BE49-F238E27FC236}">
                <a16:creationId xmlns:a16="http://schemas.microsoft.com/office/drawing/2014/main" id="{9DB7E3EE-6BF3-1B70-949F-883D351339CF}"/>
              </a:ext>
            </a:extLst>
          </p:cNvPr>
          <p:cNvSpPr txBox="1">
            <a:spLocks/>
          </p:cNvSpPr>
          <p:nvPr/>
        </p:nvSpPr>
        <p:spPr>
          <a:xfrm>
            <a:off x="503825" y="9406235"/>
            <a:ext cx="1432923" cy="461665"/>
          </a:xfrm>
          <a:prstGeom prst="rect">
            <a:avLst/>
          </a:prstGeom>
          <a:noFill/>
        </p:spPr>
        <p:txBody>
          <a:bodyPr lIns="91440" tIns="45720" rIns="91440" bIns="45720" anchor="ctr"/>
          <a:lstStyle>
            <a:lvl1pPr marL="0" indent="0" algn="l" defTabSz="457200" rtl="0" eaLnBrk="1" fontAlgn="base" latinLnBrk="0" hangingPunct="1">
              <a:spcBef>
                <a:spcPct val="20000"/>
              </a:spcBef>
              <a:spcAft>
                <a:spcPct val="0"/>
              </a:spcAft>
              <a:buFont typeface="Arial" charset="0"/>
              <a:buNone/>
              <a:defRPr lang="en-US" sz="1600" b="0" kern="1200" cap="none" baseline="0" dirty="0" smtClean="0">
                <a:solidFill>
                  <a:srgbClr val="002F30"/>
                </a:solidFill>
                <a:latin typeface="Piraeus Open Serif" pitchFamily="50" charset="0"/>
                <a:ea typeface="+mn-ea"/>
                <a:cs typeface="Segoe UI" panose="020B0502040204020203" pitchFamily="34" charset="0"/>
              </a:defRPr>
            </a:lvl1pPr>
            <a:lvl2pPr marL="842431" indent="-324012" algn="l" defTabSz="518419" rtl="0" eaLnBrk="0" fontAlgn="base" hangingPunct="0">
              <a:spcBef>
                <a:spcPct val="20000"/>
              </a:spcBef>
              <a:spcAft>
                <a:spcPct val="0"/>
              </a:spcAft>
              <a:buFont typeface="Arial" charset="0"/>
              <a:buChar char="–"/>
              <a:defRPr sz="3200" kern="1200">
                <a:solidFill>
                  <a:srgbClr val="262626"/>
                </a:solidFill>
                <a:latin typeface="+mn-lt"/>
                <a:ea typeface="+mn-ea"/>
                <a:cs typeface="+mn-cs"/>
              </a:defRPr>
            </a:lvl2pPr>
            <a:lvl3pPr marL="1296048" indent="-259210" algn="l" defTabSz="518419" rtl="0" eaLnBrk="0" fontAlgn="base" hangingPunct="0">
              <a:spcBef>
                <a:spcPct val="20000"/>
              </a:spcBef>
              <a:spcAft>
                <a:spcPct val="0"/>
              </a:spcAft>
              <a:buFont typeface="Arial" charset="0"/>
              <a:buChar char="•"/>
              <a:defRPr sz="1800" kern="1200">
                <a:solidFill>
                  <a:srgbClr val="262626"/>
                </a:solidFill>
                <a:latin typeface="+mn-lt"/>
                <a:ea typeface="+mn-ea"/>
                <a:cs typeface="+mn-cs"/>
              </a:defRPr>
            </a:lvl3pPr>
            <a:lvl4pPr marL="1814467" indent="-259210" algn="l" defTabSz="518419" rtl="0" eaLnBrk="0" fontAlgn="base" hangingPunct="0">
              <a:spcBef>
                <a:spcPct val="20000"/>
              </a:spcBef>
              <a:spcAft>
                <a:spcPct val="0"/>
              </a:spcAft>
              <a:buFont typeface="Arial" charset="0"/>
              <a:buChar char="–"/>
              <a:defRPr sz="1600" kern="1200">
                <a:solidFill>
                  <a:srgbClr val="262626"/>
                </a:solidFill>
                <a:latin typeface="+mn-lt"/>
                <a:ea typeface="+mn-ea"/>
                <a:cs typeface="+mn-cs"/>
              </a:defRPr>
            </a:lvl4pPr>
            <a:lvl5pPr marL="2332886" indent="-259210" algn="l" defTabSz="518419" rtl="0" eaLnBrk="0" fontAlgn="base" hangingPunct="0">
              <a:spcBef>
                <a:spcPct val="20000"/>
              </a:spcBef>
              <a:spcAft>
                <a:spcPct val="0"/>
              </a:spcAft>
              <a:buFont typeface="Arial" charset="0"/>
              <a:buChar char="»"/>
              <a:defRPr sz="1400" kern="1200">
                <a:solidFill>
                  <a:srgbClr val="262626"/>
                </a:solidFill>
                <a:latin typeface="+mn-lt"/>
                <a:ea typeface="+mn-ea"/>
                <a:cs typeface="+mn-cs"/>
              </a:defRPr>
            </a:lvl5pPr>
            <a:lvl6pPr marL="2851305" indent="-259210" algn="l" defTabSz="518419" rtl="0" eaLnBrk="1" latinLnBrk="0" hangingPunct="1">
              <a:spcBef>
                <a:spcPct val="20000"/>
              </a:spcBef>
              <a:buFont typeface="Arial"/>
              <a:buChar char="•"/>
              <a:defRPr sz="2300" kern="1200">
                <a:solidFill>
                  <a:schemeClr val="tx1"/>
                </a:solidFill>
                <a:latin typeface="+mn-lt"/>
                <a:ea typeface="+mn-ea"/>
                <a:cs typeface="+mn-cs"/>
              </a:defRPr>
            </a:lvl6pPr>
            <a:lvl7pPr marL="3369724" indent="-259210" algn="l" defTabSz="518419" rtl="0" eaLnBrk="1" latinLnBrk="0" hangingPunct="1">
              <a:spcBef>
                <a:spcPct val="20000"/>
              </a:spcBef>
              <a:buFont typeface="Arial"/>
              <a:buChar char="•"/>
              <a:defRPr sz="2300" kern="1200">
                <a:solidFill>
                  <a:schemeClr val="tx1"/>
                </a:solidFill>
                <a:latin typeface="+mn-lt"/>
                <a:ea typeface="+mn-ea"/>
                <a:cs typeface="+mn-cs"/>
              </a:defRPr>
            </a:lvl7pPr>
            <a:lvl8pPr marL="3888143" indent="-259210" algn="l" defTabSz="518419" rtl="0" eaLnBrk="1" latinLnBrk="0" hangingPunct="1">
              <a:spcBef>
                <a:spcPct val="20000"/>
              </a:spcBef>
              <a:buFont typeface="Arial"/>
              <a:buChar char="•"/>
              <a:defRPr sz="2300" kern="1200">
                <a:solidFill>
                  <a:schemeClr val="tx1"/>
                </a:solidFill>
                <a:latin typeface="+mn-lt"/>
                <a:ea typeface="+mn-ea"/>
                <a:cs typeface="+mn-cs"/>
              </a:defRPr>
            </a:lvl8pPr>
            <a:lvl9pPr marL="4406562" indent="-259210" algn="l" defTabSz="518419" rtl="0" eaLnBrk="1" latinLnBrk="0" hangingPunct="1">
              <a:spcBef>
                <a:spcPct val="20000"/>
              </a:spcBef>
              <a:buFont typeface="Arial"/>
              <a:buChar char="•"/>
              <a:defRPr sz="2300" kern="1200">
                <a:solidFill>
                  <a:schemeClr val="tx1"/>
                </a:solidFill>
                <a:latin typeface="+mn-lt"/>
                <a:ea typeface="+mn-ea"/>
                <a:cs typeface="+mn-cs"/>
              </a:defRPr>
            </a:lvl9pPr>
          </a:lstStyle>
          <a:p>
            <a:r>
              <a:rPr lang="el-GR" dirty="0">
                <a:solidFill>
                  <a:srgbClr val="4F0A07"/>
                </a:solidFill>
                <a:cs typeface="Segoe UI"/>
              </a:rPr>
              <a:t>Εισαγωγή</a:t>
            </a:r>
          </a:p>
        </p:txBody>
      </p:sp>
    </p:spTree>
    <p:extLst>
      <p:ext uri="{BB962C8B-B14F-4D97-AF65-F5344CB8AC3E}">
        <p14:creationId xmlns:p14="http://schemas.microsoft.com/office/powerpoint/2010/main" val="2621896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9DA772-1330-0C33-8AE8-496B87406A4A}"/>
              </a:ext>
            </a:extLst>
          </p:cNvPr>
          <p:cNvSpPr txBox="1"/>
          <p:nvPr/>
        </p:nvSpPr>
        <p:spPr>
          <a:xfrm>
            <a:off x="605116" y="1557779"/>
            <a:ext cx="5647765" cy="6447919"/>
          </a:xfrm>
          <a:prstGeom prst="rect">
            <a:avLst/>
          </a:prstGeom>
          <a:noFill/>
        </p:spPr>
        <p:txBody>
          <a:bodyPr wrap="square" rtlCol="0">
            <a:spAutoFit/>
          </a:bodyPr>
          <a:lstStyle/>
          <a:p>
            <a:r>
              <a:rPr lang="el-GR" sz="700" dirty="0">
                <a:latin typeface="Piraeus Open Sans" pitchFamily="50" charset="0"/>
              </a:rPr>
              <a:t>Το παρόν έντυπο εκδόθηκε από την υπηρεσία Οικονομικής Ανάλυσης και Επενδυτικής Στρατηγικής της Τράπεζας Πειραιώς (εφ’ εξής η «Τράπεζα»), η οποία εποπτεύεται από την Ευρωπαϊκή Κεντρική Τράπεζα σε συνεργασία με την Τράπεζα της Ελλάδος, και αποστέλλεται ή τίθεται στη διάθεση τρίτων χωρίς να υπάρχει υποχρέωση προς τούτο από τον συντάκτη του. Το παρόν κείμενο ή μέρος του δεν μπορεί να αναπαραχθεί με οποιονδήποτε τρόπο χωρίς την προηγούμενη γραπτή έγκριση από τον συντάκτη του.</a:t>
            </a:r>
          </a:p>
          <a:p>
            <a:r>
              <a:rPr lang="el-GR" sz="700" dirty="0">
                <a:latin typeface="Piraeus Open Sans" pitchFamily="50" charset="0"/>
              </a:rPr>
              <a:t>Οι περιλαμβανόμενες στο παρόν πληροφορίες ή απόψεις απευθύνονται σε υφιστάμενους ή δυνητικούς πελάτες με γενικό τρόπο, χωρίς να έχουν λάβει υπ’ </a:t>
            </a:r>
            <a:r>
              <a:rPr lang="el-GR" sz="700" dirty="0" err="1">
                <a:latin typeface="Piraeus Open Sans" pitchFamily="50" charset="0"/>
              </a:rPr>
              <a:t>όψιν</a:t>
            </a:r>
            <a:r>
              <a:rPr lang="el-GR" sz="700" dirty="0">
                <a:latin typeface="Piraeus Open Sans" pitchFamily="50" charset="0"/>
              </a:rPr>
              <a:t> τις εξατομικευμένες περιστάσεις, τους επενδυτικούς στόχους, την οικονομική δυνατότητα και την πείρα ή γνώση των πιθανών παραληπτών του παρόντος και, ως εκ τούτου, δεν συνιστούν και δεν πρέπει να εκλαμβάνονται ως πρόταση ή προσφορά για τη διενέργεια συναλλαγών σε χρηματοπιστωτικά μέσα ή νομίσματα, ούτε ως σύσταση ή συμβουλή για τη λήψη επενδυτικών αποφάσεων σχετικά με αυτά. Λαμβάνοντας υπ’ </a:t>
            </a:r>
            <a:r>
              <a:rPr lang="el-GR" sz="700" dirty="0" err="1">
                <a:latin typeface="Piraeus Open Sans" pitchFamily="50" charset="0"/>
              </a:rPr>
              <a:t>όψιν</a:t>
            </a:r>
            <a:r>
              <a:rPr lang="el-GR" sz="700" dirty="0">
                <a:latin typeface="Piraeus Open Sans" pitchFamily="50" charset="0"/>
              </a:rPr>
              <a:t> τα παραπάνω, ο λήπτης της παρούσας πληροφόρησης πρέπει να προχωρήσει στη δική του έρευνα, ανάλυση και επιβεβαίωση της πληροφορίας που περιέχεται σε αυτό το κείμενο και να αναζητήσει ανεξάρτητες νομικές, φορολογικές και επενδυτικές συμβουλές από επαγγελματίες, πριν προχωρήσει στη λήψη της επενδυτικής του απόφασης.</a:t>
            </a:r>
          </a:p>
          <a:p>
            <a:r>
              <a:rPr lang="el-GR" sz="700" dirty="0">
                <a:latin typeface="Piraeus Open Sans" pitchFamily="50" charset="0"/>
              </a:rPr>
              <a:t>Οι πληροφορίες που εκτίθενται στο παρόν βασίζονται σε πηγές που η Τράπεζα θεωρεί αξιόπιστες και παρατίθενται αυτούσιες, αλλά η Τράπεζα δεν μπορεί να εγγυηθεί την ακρίβεια και πληρότητά τους. Οι απόψεις και εκτιμήσεις που εκτίθενται στο παρόν αφορούν την τάση της εγχώριας και των διεθνών χρηματοοικονομικών αγορών κατά την αναγραφόμενη ημερομηνία (τιμές κλεισίματος) και υπόκεινται σε μεταβολές χωρίς ειδοποίηση. H Τράπεζα ενδέχεται, ωστόσο, να συμπεριλάβει στο παρόν έρευνες στον τομέα των επενδύσεων, οι οποίες  έχουν εκπονηθεί από τρίτα πρόσωπα. Στην περίπτωση αυτή, η Τράπεζα δεν τροποποιεί τις ως άνω έρευνες,</a:t>
            </a:r>
          </a:p>
          <a:p>
            <a:r>
              <a:rPr lang="el-GR" sz="700" dirty="0">
                <a:latin typeface="Piraeus Open Sans" pitchFamily="50" charset="0"/>
              </a:rPr>
              <a:t>αλλά τις παραθέτει αυτούσιες και, συνεπώς, δεν αναλαμβάνει οποιαδήποτε ευθύνη για το περιεχόμενο αυτών. Η Τράπεζα δεν υποχρεούται να </a:t>
            </a:r>
            <a:r>
              <a:rPr lang="el-GR" sz="700" dirty="0" err="1">
                <a:latin typeface="Piraeus Open Sans" pitchFamily="50" charset="0"/>
              </a:rPr>
              <a:t>επικαιροποιεί</a:t>
            </a:r>
            <a:r>
              <a:rPr lang="el-GR" sz="700" dirty="0">
                <a:latin typeface="Piraeus Open Sans" pitchFamily="50" charset="0"/>
              </a:rPr>
              <a:t> τις πληροφορίες που εμπεριέχονται στο παρόν. Λαμβάνοντας υπ’ </a:t>
            </a:r>
            <a:r>
              <a:rPr lang="el-GR" sz="700" dirty="0" err="1">
                <a:latin typeface="Piraeus Open Sans" pitchFamily="50" charset="0"/>
              </a:rPr>
              <a:t>όψιν</a:t>
            </a:r>
            <a:r>
              <a:rPr lang="el-GR" sz="700" dirty="0">
                <a:latin typeface="Piraeus Open Sans" pitchFamily="50" charset="0"/>
              </a:rPr>
              <a:t> τα ανωτέρω, η Τράπεζα, τα Μέλη του Διοικητικού της Συμβουλίου και τα υπεύθυνα πρόσωπα ουδεμία ευθύνη αναλαμβάνουν ως προς τις πληροφορίες που περιλαμβάνονται στο παρόν ή/και την έκβαση τυχόν επενδυτικών αποφάσεων που λαμβάνονται σύμφωνα με αυτές.</a:t>
            </a:r>
          </a:p>
          <a:p>
            <a:r>
              <a:rPr lang="el-GR" sz="700" dirty="0">
                <a:latin typeface="Piraeus Open Sans" pitchFamily="50" charset="0"/>
              </a:rPr>
              <a:t>Ο Όμιλος της Τράπεζας Πειραιώς είναι ένας οργανισμός με σημαντική ελληνική, αλλά και αυξανόμενη διεθνή παρουσία και μεγάλο εύρος παρεχόμενων επενδυτικών υπηρεσιών. Στο πλαίσιο των επενδυτικών υπηρεσιών που παρέχει η Τράπεζα ή/και άλλες εταιρείες του Ομίλου της ενδέχεται να ανακύψουν περιπτώσεις σύγκρουσης συμφερόντων σε σχέση με τις παρεχόμενες στο παρόν πληροφορίες. Σχετικά επισημαίνεται ότι η Τράπεζα, τα υπεύθυνα πρόσωπα ή/και οι εταιρείες του Ομίλου της μεταξύ άλλων:</a:t>
            </a:r>
          </a:p>
          <a:p>
            <a:r>
              <a:rPr lang="el-GR" sz="700" dirty="0">
                <a:latin typeface="Piraeus Open Sans" pitchFamily="50" charset="0"/>
              </a:rPr>
              <a:t>α) Δεν υπόκεινται σε καμία απαγόρευση όσον αφορά στη διαπραγμάτευση για ίδιο λογαριασμό ή στο πλαίσιο διαχείρισης χαρτοφυλακίου πριν από τη δημοσιοποίηση του παρόντος εντύπου, ή την απόκτηση μετοχών πριν από δημόσια εγγραφή ή την απόκτηση λοιπών κινητών αξιών.</a:t>
            </a:r>
          </a:p>
          <a:p>
            <a:r>
              <a:rPr lang="el-GR" sz="700" dirty="0">
                <a:latin typeface="Piraeus Open Sans" pitchFamily="50" charset="0"/>
              </a:rPr>
              <a:t>β) Ενδέχεται να παρέχουν έναντι αμοιβής υπηρεσίες επενδυτικής τραπεζικής σε κάποιον από τους εκδότες, για τους οποίους τυχόν παρέχονται με το παρόν πληροφορίες.</a:t>
            </a:r>
          </a:p>
          <a:p>
            <a:r>
              <a:rPr lang="el-GR" sz="700" dirty="0">
                <a:latin typeface="Piraeus Open Sans" pitchFamily="50" charset="0"/>
              </a:rPr>
              <a:t>γ) Ενδέχεται να συμμετέχουν στο μετοχικό κεφάλαιο εκδοτών ή να αποκτούν άλλους τίτλους εκδόσεως των εν λόγω εκδοτών ή να έλκουν άλλα χρηματοοικονομικά συμφέροντα από αυτούς.</a:t>
            </a:r>
          </a:p>
          <a:p>
            <a:r>
              <a:rPr lang="el-GR" sz="700" dirty="0">
                <a:latin typeface="Piraeus Open Sans" pitchFamily="50" charset="0"/>
              </a:rPr>
              <a:t>δ) Ενδέχεται να παρέχουν υπηρεσίες ειδικού διαπραγματευτή ή αναδόχου σε κάποιους από τους τυχόν αναφερόμενους στο παρόν εκδότες.</a:t>
            </a:r>
          </a:p>
          <a:p>
            <a:r>
              <a:rPr lang="el-GR" sz="700" dirty="0">
                <a:latin typeface="Piraeus Open Sans" pitchFamily="50" charset="0"/>
              </a:rPr>
              <a:t>ε) Ενδεχομένως να έχουν εκδώσει σημειώματα διαφορετικά ή μη συμβατά με τις πληροφορίες που εκτίθενται στο παρόν.</a:t>
            </a:r>
          </a:p>
          <a:p>
            <a:r>
              <a:rPr lang="el-GR" sz="700" dirty="0">
                <a:latin typeface="Piraeus Open Sans" pitchFamily="50" charset="0"/>
              </a:rPr>
              <a:t>Η Τράπεζα και οι λοιπές εταιρείες του Ομίλου της έχουν θεσπίσει, εφαρμόζουν και διατηρούν αποτελεσματική πολιτική, η οποία αποτρέπει τη δημιουργία καταστάσεων συγκρούσεως συμφερόντων και τη διάδοση των κάθε είδους πληροφοριών μεταξύ των υπηρεσιών (“σινικά τείχη”), καθώς επίσης συμμορφώνονται διαρκώς με τις προβλέψεις και τους κανονισμούς σχετικά με τις προνομιακές πληροφορίες και την κατάχρηση αγοράς. Επίσης, η Τράπεζα βεβαιώνει ότι δεν έχει οποιουδήποτε είδους συμφέρον ή σύγκρουση συμφερόντων με</a:t>
            </a:r>
          </a:p>
          <a:p>
            <a:r>
              <a:rPr lang="el-GR" sz="700" dirty="0">
                <a:latin typeface="Piraeus Open Sans" pitchFamily="50" charset="0"/>
              </a:rPr>
              <a:t>α) οποιαδήποτε άλλη νομική οντότητα ή πρόσωπο που θα μπορούσαν να συμμετάσχουν στην προετοιμασία της παρούσας έρευνας και</a:t>
            </a:r>
          </a:p>
          <a:p>
            <a:r>
              <a:rPr lang="el-GR" sz="700" dirty="0">
                <a:latin typeface="Piraeus Open Sans" pitchFamily="50" charset="0"/>
              </a:rPr>
              <a:t>β) με οποιαδήποτε άλλη νομική οντότητα ή πρόσωπο τα οποία δεν θα μπορούσαν να συμμετάσχουν στην προετοιμασία της παρούσας έρευνας, αλλά που είχαν πρόσβαση στην παρούσα έρευνα πριν από τη δημοσιοποίησή της.</a:t>
            </a:r>
          </a:p>
          <a:p>
            <a:r>
              <a:rPr lang="el-GR" sz="700" dirty="0">
                <a:latin typeface="Piraeus Open Sans" pitchFamily="50" charset="0"/>
              </a:rPr>
              <a:t>Ρητά επισημαίνεται ότι οι επενδύσεις που περιγράφονται στο παρόν έντυπο εμπεριέχουν επενδυτικούς κινδύνους, μεταξύ των οποίων και ο κίνδυνος απώλειας του </a:t>
            </a:r>
            <a:r>
              <a:rPr lang="el-GR" sz="700" dirty="0" err="1">
                <a:latin typeface="Piraeus Open Sans" pitchFamily="50" charset="0"/>
              </a:rPr>
              <a:t>επενδεδυμένου</a:t>
            </a:r>
            <a:r>
              <a:rPr lang="el-GR" sz="700" dirty="0">
                <a:latin typeface="Piraeus Open Sans" pitchFamily="50" charset="0"/>
              </a:rPr>
              <a:t> κεφαλαίου. Ειδικότερα επισημαίνεται ότι:</a:t>
            </a:r>
          </a:p>
          <a:p>
            <a:r>
              <a:rPr lang="el-GR" sz="700" dirty="0">
                <a:latin typeface="Piraeus Open Sans" pitchFamily="50" charset="0"/>
              </a:rPr>
              <a:t>α) τα αριθμητικά στοιχεία αναφέρονται στο παρελθόν και ότι οι προηγούμενες επιδόσεις δεν αποτελούν ασφαλή ένδειξη μελλοντικών επιδόσεων,</a:t>
            </a:r>
          </a:p>
          <a:p>
            <a:r>
              <a:rPr lang="el-GR" sz="700" dirty="0">
                <a:latin typeface="Piraeus Open Sans" pitchFamily="50" charset="0"/>
              </a:rPr>
              <a:t>β) εφόσον τα αριθμητικά στοιχεία αποτελούν προσομοίωση προηγούμενων επιδόσεων, οι προηγούμενες αυτές επιδόσεις δεν αποτελούν ασφαλή ένδειξη μελλοντικών επιδόσεων,</a:t>
            </a:r>
          </a:p>
          <a:p>
            <a:r>
              <a:rPr lang="el-GR" sz="700" dirty="0">
                <a:latin typeface="Piraeus Open Sans" pitchFamily="50" charset="0"/>
              </a:rPr>
              <a:t>γ) η απόδοση ενδέχεται να επηρεαστεί θετικά ή αρνητικά από συναλλαγματικές διακυμάνσεις, σε περίπτωση που τα αριθμητικά στοιχεία είναι εκπεφρασμένα σε ξένο (πλην του ευρώ) νόμισμα,</a:t>
            </a:r>
          </a:p>
          <a:p>
            <a:r>
              <a:rPr lang="el-GR" sz="700" dirty="0">
                <a:latin typeface="Piraeus Open Sans" pitchFamily="50" charset="0"/>
              </a:rPr>
              <a:t>δ) οι τυχόν προβλέψεις σχετικά με τις μελλοντικές επιδόσεις δεν αποτελούν ασφαλή ένδειξη μελλοντικών επιδόσεων,</a:t>
            </a:r>
          </a:p>
          <a:p>
            <a:r>
              <a:rPr lang="el-GR" sz="700" dirty="0">
                <a:latin typeface="Piraeus Open Sans" pitchFamily="50" charset="0"/>
              </a:rPr>
              <a:t>ε) η φορολογική μεταχείριση των αναφερόμενων στο παρόν πληροφοριών και συναλλαγών εξαρτάται και από τα ατομικά δεδομένα εκάστου επενδυτή και ενδέχεται να μεταβληθεί στο μέλλον. Ως εκ τούτου ο παραλήπτης οφείλει να αναζητήσει ανεξάρτητες συμβουλές ως προς την εκάστοτε εφαρμοστέα φορολογική νομοθεσία.</a:t>
            </a:r>
          </a:p>
          <a:p>
            <a:r>
              <a:rPr lang="el-GR" sz="700" dirty="0">
                <a:latin typeface="Piraeus Open Sans" pitchFamily="50" charset="0"/>
              </a:rPr>
              <a:t>Η διανομή του παρόντος εντύπου εκτός Ελλάδος ή/και σε πρόσωπα </a:t>
            </a:r>
            <a:r>
              <a:rPr lang="el-GR" sz="700" dirty="0" err="1">
                <a:latin typeface="Piraeus Open Sans" pitchFamily="50" charset="0"/>
              </a:rPr>
              <a:t>διεπόμενα</a:t>
            </a:r>
            <a:r>
              <a:rPr lang="el-GR" sz="700" dirty="0">
                <a:latin typeface="Piraeus Open Sans" pitchFamily="50" charset="0"/>
              </a:rPr>
              <a:t> από αλλοδαπό δίκαιο μπορεί να υπόκειται σε περιορισμούς ή απαγορεύσεις σύμφωνα με την εκάστοτε εφαρμοστέα νομοθεσία. Για το λόγο αυτό, ο παραλήπτης του παρόντος καλείται να αναζητήσει ανεξάρτητες συμβουλές ως προς την εκάστοτε εφαρμοστέα νομοθεσία, ώστε να διερευνήσει τυχόν τέτοιους περιορισμούς ή/και απαγορεύσεις.</a:t>
            </a:r>
          </a:p>
          <a:p>
            <a:r>
              <a:rPr lang="el-GR" sz="700" dirty="0">
                <a:latin typeface="Piraeus Open Sans" pitchFamily="50" charset="0"/>
              </a:rPr>
              <a:t>«Η Επενδυτική Στρατηγική βασίζεται σε μέσο - μακροπρόθεσμες σχέσεις μεταξύ αγορών και μακροοικονομικών/ εταιρικών θεμελιωδών μεγεθών όπως αυτές εκτιμώνται από το τμήμα Economic Research &amp; Investment Strategy. Οι διαχειριστές χαρτοφυλακίων του Ομίλου της Τράπεζας Πειραιώς μπορούν να διαφοροποιούνται ανάλογα με τις εκάστοτε συνθήκες της αγοράς.»</a:t>
            </a:r>
          </a:p>
        </p:txBody>
      </p:sp>
      <p:sp>
        <p:nvSpPr>
          <p:cNvPr id="3" name="Text Placeholder 3">
            <a:extLst>
              <a:ext uri="{FF2B5EF4-FFF2-40B4-BE49-F238E27FC236}">
                <a16:creationId xmlns:a16="http://schemas.microsoft.com/office/drawing/2014/main" id="{B3210853-AF5A-1AD9-BCAE-F470505583EE}"/>
              </a:ext>
            </a:extLst>
          </p:cNvPr>
          <p:cNvSpPr txBox="1">
            <a:spLocks/>
          </p:cNvSpPr>
          <p:nvPr/>
        </p:nvSpPr>
        <p:spPr>
          <a:xfrm>
            <a:off x="4791075" y="143660"/>
            <a:ext cx="1551397" cy="461665"/>
          </a:xfrm>
          <a:prstGeom prst="rect">
            <a:avLst/>
          </a:prstGeom>
          <a:noFill/>
        </p:spPr>
        <p:txBody>
          <a:bodyPr anchor="ctr"/>
          <a:lstStyle>
            <a:lvl1pPr marL="0" indent="0" algn="l" defTabSz="457200" rtl="0" eaLnBrk="1" fontAlgn="base" latinLnBrk="0" hangingPunct="1">
              <a:spcBef>
                <a:spcPct val="20000"/>
              </a:spcBef>
              <a:spcAft>
                <a:spcPct val="0"/>
              </a:spcAft>
              <a:buFont typeface="Arial" charset="0"/>
              <a:buNone/>
              <a:defRPr lang="en-US" sz="1600" b="0" kern="1200" cap="none" baseline="0" dirty="0" smtClean="0">
                <a:solidFill>
                  <a:srgbClr val="002F30"/>
                </a:solidFill>
                <a:latin typeface="Piraeus Open Serif" pitchFamily="50" charset="0"/>
                <a:ea typeface="+mn-ea"/>
                <a:cs typeface="Segoe UI" panose="020B0502040204020203" pitchFamily="34" charset="0"/>
              </a:defRPr>
            </a:lvl1pPr>
            <a:lvl2pPr marL="842431" indent="-324012" algn="l" defTabSz="518419" rtl="0" eaLnBrk="0" fontAlgn="base" hangingPunct="0">
              <a:spcBef>
                <a:spcPct val="20000"/>
              </a:spcBef>
              <a:spcAft>
                <a:spcPct val="0"/>
              </a:spcAft>
              <a:buFont typeface="Arial" charset="0"/>
              <a:buChar char="–"/>
              <a:defRPr sz="3200" kern="1200">
                <a:solidFill>
                  <a:srgbClr val="262626"/>
                </a:solidFill>
                <a:latin typeface="+mn-lt"/>
                <a:ea typeface="+mn-ea"/>
                <a:cs typeface="+mn-cs"/>
              </a:defRPr>
            </a:lvl2pPr>
            <a:lvl3pPr marL="1296048" indent="-259210" algn="l" defTabSz="518419" rtl="0" eaLnBrk="0" fontAlgn="base" hangingPunct="0">
              <a:spcBef>
                <a:spcPct val="20000"/>
              </a:spcBef>
              <a:spcAft>
                <a:spcPct val="0"/>
              </a:spcAft>
              <a:buFont typeface="Arial" charset="0"/>
              <a:buChar char="•"/>
              <a:defRPr sz="1800" kern="1200">
                <a:solidFill>
                  <a:srgbClr val="262626"/>
                </a:solidFill>
                <a:latin typeface="+mn-lt"/>
                <a:ea typeface="+mn-ea"/>
                <a:cs typeface="+mn-cs"/>
              </a:defRPr>
            </a:lvl3pPr>
            <a:lvl4pPr marL="1814467" indent="-259210" algn="l" defTabSz="518419" rtl="0" eaLnBrk="0" fontAlgn="base" hangingPunct="0">
              <a:spcBef>
                <a:spcPct val="20000"/>
              </a:spcBef>
              <a:spcAft>
                <a:spcPct val="0"/>
              </a:spcAft>
              <a:buFont typeface="Arial" charset="0"/>
              <a:buChar char="–"/>
              <a:defRPr sz="1600" kern="1200">
                <a:solidFill>
                  <a:srgbClr val="262626"/>
                </a:solidFill>
                <a:latin typeface="+mn-lt"/>
                <a:ea typeface="+mn-ea"/>
                <a:cs typeface="+mn-cs"/>
              </a:defRPr>
            </a:lvl4pPr>
            <a:lvl5pPr marL="2332886" indent="-259210" algn="l" defTabSz="518419" rtl="0" eaLnBrk="0" fontAlgn="base" hangingPunct="0">
              <a:spcBef>
                <a:spcPct val="20000"/>
              </a:spcBef>
              <a:spcAft>
                <a:spcPct val="0"/>
              </a:spcAft>
              <a:buFont typeface="Arial" charset="0"/>
              <a:buChar char="»"/>
              <a:defRPr sz="1400" kern="1200">
                <a:solidFill>
                  <a:srgbClr val="262626"/>
                </a:solidFill>
                <a:latin typeface="+mn-lt"/>
                <a:ea typeface="+mn-ea"/>
                <a:cs typeface="+mn-cs"/>
              </a:defRPr>
            </a:lvl5pPr>
            <a:lvl6pPr marL="2851305" indent="-259210" algn="l" defTabSz="518419" rtl="0" eaLnBrk="1" latinLnBrk="0" hangingPunct="1">
              <a:spcBef>
                <a:spcPct val="20000"/>
              </a:spcBef>
              <a:buFont typeface="Arial"/>
              <a:buChar char="•"/>
              <a:defRPr sz="2300" kern="1200">
                <a:solidFill>
                  <a:schemeClr val="tx1"/>
                </a:solidFill>
                <a:latin typeface="+mn-lt"/>
                <a:ea typeface="+mn-ea"/>
                <a:cs typeface="+mn-cs"/>
              </a:defRPr>
            </a:lvl6pPr>
            <a:lvl7pPr marL="3369724" indent="-259210" algn="l" defTabSz="518419" rtl="0" eaLnBrk="1" latinLnBrk="0" hangingPunct="1">
              <a:spcBef>
                <a:spcPct val="20000"/>
              </a:spcBef>
              <a:buFont typeface="Arial"/>
              <a:buChar char="•"/>
              <a:defRPr sz="2300" kern="1200">
                <a:solidFill>
                  <a:schemeClr val="tx1"/>
                </a:solidFill>
                <a:latin typeface="+mn-lt"/>
                <a:ea typeface="+mn-ea"/>
                <a:cs typeface="+mn-cs"/>
              </a:defRPr>
            </a:lvl7pPr>
            <a:lvl8pPr marL="3888143" indent="-259210" algn="l" defTabSz="518419" rtl="0" eaLnBrk="1" latinLnBrk="0" hangingPunct="1">
              <a:spcBef>
                <a:spcPct val="20000"/>
              </a:spcBef>
              <a:buFont typeface="Arial"/>
              <a:buChar char="•"/>
              <a:defRPr sz="2300" kern="1200">
                <a:solidFill>
                  <a:schemeClr val="tx1"/>
                </a:solidFill>
                <a:latin typeface="+mn-lt"/>
                <a:ea typeface="+mn-ea"/>
                <a:cs typeface="+mn-cs"/>
              </a:defRPr>
            </a:lvl8pPr>
            <a:lvl9pPr marL="4406562" indent="-259210" algn="l" defTabSz="518419" rtl="0" eaLnBrk="1" latinLnBrk="0" hangingPunct="1">
              <a:spcBef>
                <a:spcPct val="20000"/>
              </a:spcBef>
              <a:buFont typeface="Arial"/>
              <a:buChar char="•"/>
              <a:defRPr sz="2300" kern="1200">
                <a:solidFill>
                  <a:schemeClr val="tx1"/>
                </a:solidFill>
                <a:latin typeface="+mn-lt"/>
                <a:ea typeface="+mn-ea"/>
                <a:cs typeface="+mn-cs"/>
              </a:defRPr>
            </a:lvl9pPr>
          </a:lstStyle>
          <a:p>
            <a:pPr algn="r"/>
            <a:r>
              <a:rPr lang="el-GR" dirty="0">
                <a:solidFill>
                  <a:srgbClr val="1F1F1F"/>
                </a:solidFill>
              </a:rPr>
              <a:t>Γνωστοποίηση</a:t>
            </a:r>
          </a:p>
        </p:txBody>
      </p:sp>
      <p:cxnSp>
        <p:nvCxnSpPr>
          <p:cNvPr id="4" name="Straight Connector 3">
            <a:extLst>
              <a:ext uri="{FF2B5EF4-FFF2-40B4-BE49-F238E27FC236}">
                <a16:creationId xmlns:a16="http://schemas.microsoft.com/office/drawing/2014/main" id="{C87DC1C8-243D-07C7-51E0-9F109D26E0D4}"/>
              </a:ext>
            </a:extLst>
          </p:cNvPr>
          <p:cNvCxnSpPr/>
          <p:nvPr/>
        </p:nvCxnSpPr>
        <p:spPr>
          <a:xfrm>
            <a:off x="2528887" y="708889"/>
            <a:ext cx="1800225" cy="0"/>
          </a:xfrm>
          <a:prstGeom prst="line">
            <a:avLst/>
          </a:prstGeom>
          <a:ln>
            <a:solidFill>
              <a:srgbClr val="1F1F1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19662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C303C-C30A-89FF-1046-AD52AB0DE65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A627ABD-AEFC-959B-D072-3EB52A46911E}"/>
              </a:ext>
            </a:extLst>
          </p:cNvPr>
          <p:cNvPicPr>
            <a:picLocks noChangeAspect="1"/>
          </p:cNvPicPr>
          <p:nvPr/>
        </p:nvPicPr>
        <p:blipFill>
          <a:blip r:embed="rId2"/>
          <a:srcRect l="916" r="916"/>
          <a:stretch>
            <a:fillRect/>
          </a:stretch>
        </p:blipFill>
        <p:spPr>
          <a:xfrm>
            <a:off x="0" y="0"/>
            <a:ext cx="6858000" cy="10083742"/>
          </a:xfrm>
          <a:prstGeom prst="rect">
            <a:avLst/>
          </a:prstGeom>
        </p:spPr>
      </p:pic>
      <p:sp>
        <p:nvSpPr>
          <p:cNvPr id="4" name="Rectangle 3">
            <a:extLst>
              <a:ext uri="{FF2B5EF4-FFF2-40B4-BE49-F238E27FC236}">
                <a16:creationId xmlns:a16="http://schemas.microsoft.com/office/drawing/2014/main" id="{67AF5674-B497-BB5E-7B7C-1B5FEC7A6B0D}"/>
              </a:ext>
            </a:extLst>
          </p:cNvPr>
          <p:cNvSpPr/>
          <p:nvPr/>
        </p:nvSpPr>
        <p:spPr>
          <a:xfrm>
            <a:off x="2788920" y="5143500"/>
            <a:ext cx="1645920" cy="297180"/>
          </a:xfrm>
          <a:prstGeom prst="rect">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1122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dk1"/>
        </a:lnRef>
        <a:fillRef idx="0">
          <a:schemeClr val="dk1"/>
        </a:fillRef>
        <a:effectRef idx="1">
          <a:schemeClr val="dk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C0B6A892136A64E8730B0FE3A56A62E" ma:contentTypeVersion="3" ma:contentTypeDescription="Create a new document." ma:contentTypeScope="" ma:versionID="064386fe72e5843e595efcf357236e52">
  <xsd:schema xmlns:xsd="http://www.w3.org/2001/XMLSchema" xmlns:xs="http://www.w3.org/2001/XMLSchema" xmlns:p="http://schemas.microsoft.com/office/2006/metadata/properties" xmlns:ns2="c4ccb38b-2159-4a1d-87cd-29b0de1d3596" targetNamespace="http://schemas.microsoft.com/office/2006/metadata/properties" ma:root="true" ma:fieldsID="fbd09e0f9976e68c6aa85e3febdd0af8" ns2:_="">
    <xsd:import namespace="c4ccb38b-2159-4a1d-87cd-29b0de1d359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ccb38b-2159-4a1d-87cd-29b0de1d35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8EA0A73-8565-4A4F-BF33-ED5FFAB22BF6}">
  <ds:schemaRefs>
    <ds:schemaRef ds:uri="http://schemas.microsoft.com/sharepoint/v3/contenttype/forms"/>
  </ds:schemaRefs>
</ds:datastoreItem>
</file>

<file path=customXml/itemProps2.xml><?xml version="1.0" encoding="utf-8"?>
<ds:datastoreItem xmlns:ds="http://schemas.openxmlformats.org/officeDocument/2006/customXml" ds:itemID="{AED04A3F-6B96-4BF6-A952-0982B44A31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ccb38b-2159-4a1d-87cd-29b0de1d35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D17C4C-D595-485C-8587-908DDA9D79AD}">
  <ds:schemaRefs>
    <ds:schemaRef ds:uri="http://purl.org/dc/elements/1.1/"/>
    <ds:schemaRef ds:uri="http://purl.org/dc/dcmitype/"/>
    <ds:schemaRef ds:uri="http://schemas.microsoft.com/office/2006/metadata/properties"/>
    <ds:schemaRef ds:uri="http://schemas.openxmlformats.org/package/2006/metadata/core-properties"/>
    <ds:schemaRef ds:uri="http://schemas.microsoft.com/office/infopath/2007/PartnerControls"/>
    <ds:schemaRef ds:uri="http://schemas.microsoft.com/office/2006/documentManagement/types"/>
    <ds:schemaRef ds:uri="c4ccb38b-2159-4a1d-87cd-29b0de1d3596"/>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3226</TotalTime>
  <Words>2590</Words>
  <Application>Microsoft Office PowerPoint</Application>
  <PresentationFormat>A4 Paper (210x297 mm)</PresentationFormat>
  <Paragraphs>62</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Piraeus Open Sans</vt:lpstr>
      <vt:lpstr>Piraeus Open Serif</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Stefanou</dc:creator>
  <cp:lastModifiedBy>Diakoumakou Evangelia</cp:lastModifiedBy>
  <cp:revision>132</cp:revision>
  <cp:lastPrinted>2026-09-30T11:38:32Z</cp:lastPrinted>
  <dcterms:created xsi:type="dcterms:W3CDTF">2013-11-14T15:58:16Z</dcterms:created>
  <dcterms:modified xsi:type="dcterms:W3CDTF">2026-10-05T07:16:03Z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8c1004-b24f-4bde-8aad-2ae45b2e013d_Enabled">
    <vt:lpwstr>true</vt:lpwstr>
  </property>
  <property fmtid="{D5CDD505-2E9C-101B-9397-08002B2CF9AE}" pid="3" name="MSIP_Label_958c1004-b24f-4bde-8aad-2ae45b2e013d_SetDate">
    <vt:lpwstr>2021-12-20T09:02:31Z</vt:lpwstr>
  </property>
  <property fmtid="{D5CDD505-2E9C-101B-9397-08002B2CF9AE}" pid="4" name="MSIP_Label_958c1004-b24f-4bde-8aad-2ae45b2e013d_Method">
    <vt:lpwstr>Standard</vt:lpwstr>
  </property>
  <property fmtid="{D5CDD505-2E9C-101B-9397-08002B2CF9AE}" pid="5" name="MSIP_Label_958c1004-b24f-4bde-8aad-2ae45b2e013d_Name">
    <vt:lpwstr>Internal Use</vt:lpwstr>
  </property>
  <property fmtid="{D5CDD505-2E9C-101B-9397-08002B2CF9AE}" pid="6" name="MSIP_Label_958c1004-b24f-4bde-8aad-2ae45b2e013d_SiteId">
    <vt:lpwstr>4f1b3dbb-846d-4206-92b5-ac1cf048dbb2</vt:lpwstr>
  </property>
  <property fmtid="{D5CDD505-2E9C-101B-9397-08002B2CF9AE}" pid="7" name="MSIP_Label_958c1004-b24f-4bde-8aad-2ae45b2e013d_ActionId">
    <vt:lpwstr>6045eeb1-9530-44a7-bd27-c3609046f064</vt:lpwstr>
  </property>
  <property fmtid="{D5CDD505-2E9C-101B-9397-08002B2CF9AE}" pid="8" name="MSIP_Label_958c1004-b24f-4bde-8aad-2ae45b2e013d_ContentBits">
    <vt:lpwstr>0</vt:lpwstr>
  </property>
  <property fmtid="{D5CDD505-2E9C-101B-9397-08002B2CF9AE}" pid="9" name="ContentTypeId">
    <vt:lpwstr>0x010100DC0B6A892136A64E8730B0FE3A56A62E</vt:lpwstr>
  </property>
</Properties>
</file>